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85"/>
  </p:notesMasterIdLst>
  <p:handoutMasterIdLst>
    <p:handoutMasterId r:id="rId86"/>
  </p:handoutMasterIdLst>
  <p:sldIdLst>
    <p:sldId id="343" r:id="rId2"/>
    <p:sldId id="344" r:id="rId3"/>
    <p:sldId id="345" r:id="rId4"/>
    <p:sldId id="346" r:id="rId5"/>
    <p:sldId id="347" r:id="rId6"/>
    <p:sldId id="348" r:id="rId7"/>
    <p:sldId id="349" r:id="rId8"/>
    <p:sldId id="256" r:id="rId9"/>
    <p:sldId id="259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303" r:id="rId27"/>
    <p:sldId id="281" r:id="rId28"/>
    <p:sldId id="282" r:id="rId29"/>
    <p:sldId id="283" r:id="rId30"/>
    <p:sldId id="284" r:id="rId31"/>
    <p:sldId id="286" r:id="rId32"/>
    <p:sldId id="285" r:id="rId33"/>
    <p:sldId id="287" r:id="rId34"/>
    <p:sldId id="288" r:id="rId35"/>
    <p:sldId id="290" r:id="rId36"/>
    <p:sldId id="289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9" r:id="rId45"/>
    <p:sldId id="300" r:id="rId46"/>
    <p:sldId id="301" r:id="rId47"/>
    <p:sldId id="302" r:id="rId48"/>
    <p:sldId id="260" r:id="rId49"/>
    <p:sldId id="261" r:id="rId50"/>
    <p:sldId id="307" r:id="rId51"/>
    <p:sldId id="323" r:id="rId52"/>
    <p:sldId id="324" r:id="rId53"/>
    <p:sldId id="325" r:id="rId54"/>
    <p:sldId id="262" r:id="rId55"/>
    <p:sldId id="306" r:id="rId56"/>
    <p:sldId id="304" r:id="rId57"/>
    <p:sldId id="305" r:id="rId58"/>
    <p:sldId id="308" r:id="rId59"/>
    <p:sldId id="309" r:id="rId60"/>
    <p:sldId id="310" r:id="rId61"/>
    <p:sldId id="312" r:id="rId62"/>
    <p:sldId id="313" r:id="rId63"/>
    <p:sldId id="315" r:id="rId64"/>
    <p:sldId id="316" r:id="rId65"/>
    <p:sldId id="317" r:id="rId66"/>
    <p:sldId id="318" r:id="rId67"/>
    <p:sldId id="319" r:id="rId68"/>
    <p:sldId id="326" r:id="rId69"/>
    <p:sldId id="329" r:id="rId70"/>
    <p:sldId id="330" r:id="rId71"/>
    <p:sldId id="332" r:id="rId72"/>
    <p:sldId id="327" r:id="rId73"/>
    <p:sldId id="333" r:id="rId74"/>
    <p:sldId id="335" r:id="rId75"/>
    <p:sldId id="334" r:id="rId76"/>
    <p:sldId id="336" r:id="rId77"/>
    <p:sldId id="337" r:id="rId78"/>
    <p:sldId id="328" r:id="rId79"/>
    <p:sldId id="338" r:id="rId80"/>
    <p:sldId id="340" r:id="rId81"/>
    <p:sldId id="339" r:id="rId82"/>
    <p:sldId id="342" r:id="rId83"/>
    <p:sldId id="341" r:id="rId84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paso" id="{59A9BC0F-B94E-A640-83FC-4498B9DFB08D}">
          <p14:sldIdLst>
            <p14:sldId id="343"/>
            <p14:sldId id="344"/>
            <p14:sldId id="345"/>
            <p14:sldId id="346"/>
            <p14:sldId id="347"/>
            <p14:sldId id="348"/>
            <p14:sldId id="349"/>
          </p14:sldIdLst>
        </p14:section>
        <p14:section name="Conceptos" id="{51BF9654-125A-B141-8EA5-84C17335F87B}">
          <p14:sldIdLst>
            <p14:sldId id="256"/>
            <p14:sldId id="259"/>
            <p14:sldId id="264"/>
            <p14:sldId id="265"/>
            <p14:sldId id="266"/>
            <p14:sldId id="267"/>
            <p14:sldId id="268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303"/>
            <p14:sldId id="281"/>
            <p14:sldId id="282"/>
            <p14:sldId id="283"/>
            <p14:sldId id="284"/>
            <p14:sldId id="286"/>
            <p14:sldId id="285"/>
            <p14:sldId id="287"/>
            <p14:sldId id="288"/>
            <p14:sldId id="290"/>
            <p14:sldId id="289"/>
            <p14:sldId id="291"/>
            <p14:sldId id="292"/>
            <p14:sldId id="293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</p14:sldIdLst>
        </p14:section>
        <p14:section name="Ejercicios" id="{834E32D9-3A73-9C43-B805-E6F6458F6209}">
          <p14:sldIdLst>
            <p14:sldId id="260"/>
            <p14:sldId id="261"/>
            <p14:sldId id="307"/>
            <p14:sldId id="323"/>
            <p14:sldId id="324"/>
            <p14:sldId id="325"/>
          </p14:sldIdLst>
        </p14:section>
        <p14:section name="Resolución" id="{21731FF2-E669-DA4D-8C98-EBA50549C89C}">
          <p14:sldIdLst>
            <p14:sldId id="262"/>
            <p14:sldId id="306"/>
            <p14:sldId id="304"/>
            <p14:sldId id="305"/>
            <p14:sldId id="308"/>
            <p14:sldId id="309"/>
            <p14:sldId id="310"/>
            <p14:sldId id="312"/>
            <p14:sldId id="313"/>
            <p14:sldId id="315"/>
            <p14:sldId id="316"/>
            <p14:sldId id="317"/>
            <p14:sldId id="318"/>
            <p14:sldId id="319"/>
            <p14:sldId id="326"/>
            <p14:sldId id="329"/>
            <p14:sldId id="330"/>
            <p14:sldId id="332"/>
            <p14:sldId id="327"/>
            <p14:sldId id="333"/>
            <p14:sldId id="335"/>
            <p14:sldId id="334"/>
            <p14:sldId id="336"/>
            <p14:sldId id="337"/>
            <p14:sldId id="328"/>
            <p14:sldId id="338"/>
            <p14:sldId id="340"/>
            <p14:sldId id="339"/>
            <p14:sldId id="342"/>
            <p14:sldId id="34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000"/>
    <a:srgbClr val="EF3449"/>
    <a:srgbClr val="5A3A92"/>
    <a:srgbClr val="1DC1DC"/>
    <a:srgbClr val="F25B2C"/>
    <a:srgbClr val="FFFFFF"/>
    <a:srgbClr val="019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23"/>
    <p:restoredTop sz="94949"/>
  </p:normalViewPr>
  <p:slideViewPr>
    <p:cSldViewPr snapToGrid="0" snapToObjects="1">
      <p:cViewPr>
        <p:scale>
          <a:sx n="90" d="100"/>
          <a:sy n="90" d="100"/>
        </p:scale>
        <p:origin x="71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35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handoutMaster" Target="handoutMasters/handoutMaster1.xml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BB6F4-23E1-814D-8DBC-753DCD8F7CD3}" type="datetimeFigureOut">
              <a:rPr lang="es-ES_tradnl" smtClean="0"/>
              <a:t>6/9/17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F0ACC-9D08-B743-BC76-14D8CF8E693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4200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28938-2154-AC49-8423-1D92A390099E}" type="datetimeFigureOut">
              <a:rPr lang="es-ES_tradnl" smtClean="0"/>
              <a:t>6/9/17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3A042-DB59-4F46-A5FA-899CA811128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73501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1037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5959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3753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Supongo que nunca van a poner un valor mas grande que el aula con mas</a:t>
            </a:r>
            <a:r>
              <a:rPr lang="es-ES_tradnl" baseline="0" dirty="0" smtClean="0"/>
              <a:t> capacidad</a:t>
            </a:r>
          </a:p>
          <a:p>
            <a:r>
              <a:rPr lang="es-ES_tradnl" baseline="0" dirty="0" smtClean="0"/>
              <a:t>Estrategia ¿cómo se obtiene el mejor aula?</a:t>
            </a:r>
            <a:endParaRPr lang="es-ES_tradnl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78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7625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smtClean="0"/>
              <a:t>Supongo que nunca van a poner un valor mas grande que el aula con mas</a:t>
            </a:r>
            <a:r>
              <a:rPr lang="es-ES_tradnl" baseline="0" smtClean="0"/>
              <a:t> capacidad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79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962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Supongo que nunca van a poner un valor mas grande que el aula con mas</a:t>
            </a:r>
            <a:r>
              <a:rPr lang="es-ES_tradnl" baseline="0" dirty="0" smtClean="0"/>
              <a:t> capacidad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80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1259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81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6111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82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5767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/>
          <p:cNvSpPr/>
          <p:nvPr userDrawn="1"/>
        </p:nvSpPr>
        <p:spPr>
          <a:xfrm>
            <a:off x="-2881" y="4636859"/>
            <a:ext cx="9146881" cy="1989667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32295" y="1177183"/>
            <a:ext cx="4511710" cy="2531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sp>
        <p:nvSpPr>
          <p:cNvPr id="21" name="Rectángulo 20"/>
          <p:cNvSpPr/>
          <p:nvPr userDrawn="1"/>
        </p:nvSpPr>
        <p:spPr>
          <a:xfrm>
            <a:off x="-2885" y="0"/>
            <a:ext cx="1303867" cy="736598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23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Re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32" y="0"/>
            <a:ext cx="9143968" cy="744876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grpSp>
        <p:nvGrpSpPr>
          <p:cNvPr id="19" name="Agrupar 18"/>
          <p:cNvGrpSpPr/>
          <p:nvPr userDrawn="1"/>
        </p:nvGrpSpPr>
        <p:grpSpPr>
          <a:xfrm>
            <a:off x="301948" y="65315"/>
            <a:ext cx="800089" cy="635901"/>
            <a:chOff x="5701496" y="1402249"/>
            <a:chExt cx="2670843" cy="2122755"/>
          </a:xfrm>
        </p:grpSpPr>
        <p:pic>
          <p:nvPicPr>
            <p:cNvPr id="20" name="Imagen 1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701496" y="1402249"/>
              <a:ext cx="2670843" cy="2122755"/>
            </a:xfrm>
            <a:prstGeom prst="rect">
              <a:avLst/>
            </a:prstGeom>
          </p:spPr>
        </p:pic>
        <p:sp>
          <p:nvSpPr>
            <p:cNvPr id="21" name="Rectángulo 20"/>
            <p:cNvSpPr/>
            <p:nvPr userDrawn="1"/>
          </p:nvSpPr>
          <p:spPr>
            <a:xfrm>
              <a:off x="6557853" y="1402249"/>
              <a:ext cx="621234" cy="300908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Rectángulo 21"/>
            <p:cNvSpPr/>
            <p:nvPr userDrawn="1"/>
          </p:nvSpPr>
          <p:spPr>
            <a:xfrm>
              <a:off x="6612255" y="1711774"/>
              <a:ext cx="45719" cy="8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ectángulo 22"/>
            <p:cNvSpPr/>
            <p:nvPr userDrawn="1"/>
          </p:nvSpPr>
          <p:spPr>
            <a:xfrm>
              <a:off x="6588125" y="1895475"/>
              <a:ext cx="69850" cy="108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ángulo 23"/>
            <p:cNvSpPr/>
            <p:nvPr userDrawn="1"/>
          </p:nvSpPr>
          <p:spPr>
            <a:xfrm flipV="1">
              <a:off x="6589396" y="1779358"/>
              <a:ext cx="45719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ángulo 24"/>
            <p:cNvSpPr/>
            <p:nvPr userDrawn="1"/>
          </p:nvSpPr>
          <p:spPr>
            <a:xfrm flipH="1">
              <a:off x="7061199" y="1700662"/>
              <a:ext cx="200025" cy="48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25"/>
            <p:cNvSpPr/>
            <p:nvPr userDrawn="1"/>
          </p:nvSpPr>
          <p:spPr>
            <a:xfrm flipH="1">
              <a:off x="6535101" y="1700449"/>
              <a:ext cx="200025" cy="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05085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grpSp>
        <p:nvGrpSpPr>
          <p:cNvPr id="13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14" name="7 Imagen" descr="logos 111MIL-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15" name="8 Imagen" descr="logos 111MIL-01.JPG"/>
            <p:cNvPicPr>
              <a:picLocks noChangeAspect="1"/>
            </p:cNvPicPr>
            <p:nvPr/>
          </p:nvPicPr>
          <p:blipFill>
            <a:blip r:embed="rId3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6006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1011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160000"/>
            <a:ext cx="38862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160000"/>
            <a:ext cx="38862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grpSp>
        <p:nvGrpSpPr>
          <p:cNvPr id="14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15" name="7 Imagen" descr="logos 111MIL-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16" name="8 Imagen" descr="logos 111MIL-01.JPG"/>
            <p:cNvPicPr>
              <a:picLocks noChangeAspect="1"/>
            </p:cNvPicPr>
            <p:nvPr/>
          </p:nvPicPr>
          <p:blipFill>
            <a:blip r:embed="rId3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0951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10000"/>
            <a:ext cx="7886700" cy="10778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980000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880000"/>
            <a:ext cx="3868340" cy="368458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980000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880000"/>
            <a:ext cx="3887391" cy="368458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33612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139054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09281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pacio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0821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54895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419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3475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032932"/>
            <a:ext cx="2949178" cy="102446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2" y="987426"/>
            <a:ext cx="4625567" cy="5130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0600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83895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10000"/>
            <a:ext cx="7886700" cy="11011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8228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810000"/>
            <a:ext cx="1971675" cy="5765424"/>
          </a:xfrm>
        </p:spPr>
        <p:txBody>
          <a:bodyPr vert="eaVert"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810000"/>
            <a:ext cx="5800725" cy="5765424"/>
          </a:xfrm>
        </p:spPr>
        <p:txBody>
          <a:bodyPr vert="eaVert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39278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03862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Concep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0045" y="1388803"/>
            <a:ext cx="2665272" cy="2106425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5" y="4636859"/>
            <a:ext cx="9146881" cy="2279756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87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Concep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997" y="60474"/>
            <a:ext cx="789459" cy="62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44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3734" y="1402250"/>
            <a:ext cx="2668606" cy="2122755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1" y="4636859"/>
            <a:ext cx="9146881" cy="2273492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41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19" y="65316"/>
            <a:ext cx="795037" cy="6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08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Repa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1" y="0"/>
            <a:ext cx="9146881" cy="736598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0045" y="1390912"/>
            <a:ext cx="2672294" cy="2118810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1" y="4636859"/>
            <a:ext cx="9146881" cy="2285234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Repa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20" y="65316"/>
            <a:ext cx="797618" cy="6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1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Re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sp>
        <p:nvSpPr>
          <p:cNvPr id="14" name="Rectángulo 13"/>
          <p:cNvSpPr/>
          <p:nvPr userDrawn="1"/>
        </p:nvSpPr>
        <p:spPr>
          <a:xfrm>
            <a:off x="-2881" y="4636859"/>
            <a:ext cx="9146881" cy="2273809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  <p:grpSp>
        <p:nvGrpSpPr>
          <p:cNvPr id="5" name="Agrupar 4"/>
          <p:cNvGrpSpPr/>
          <p:nvPr userDrawn="1"/>
        </p:nvGrpSpPr>
        <p:grpSpPr>
          <a:xfrm>
            <a:off x="5701496" y="1402249"/>
            <a:ext cx="2670843" cy="2122755"/>
            <a:chOff x="5701496" y="1402249"/>
            <a:chExt cx="2670843" cy="2122755"/>
          </a:xfrm>
        </p:grpSpPr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701496" y="1402249"/>
              <a:ext cx="2670843" cy="2122755"/>
            </a:xfrm>
            <a:prstGeom prst="rect">
              <a:avLst/>
            </a:prstGeom>
          </p:spPr>
        </p:pic>
        <p:sp>
          <p:nvSpPr>
            <p:cNvPr id="4" name="Rectángulo 3"/>
            <p:cNvSpPr/>
            <p:nvPr userDrawn="1"/>
          </p:nvSpPr>
          <p:spPr>
            <a:xfrm>
              <a:off x="6557853" y="1402249"/>
              <a:ext cx="621234" cy="300908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ángulo 15"/>
            <p:cNvSpPr/>
            <p:nvPr userDrawn="1"/>
          </p:nvSpPr>
          <p:spPr>
            <a:xfrm>
              <a:off x="6612255" y="1711774"/>
              <a:ext cx="45719" cy="8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ángulo 16"/>
            <p:cNvSpPr/>
            <p:nvPr userDrawn="1"/>
          </p:nvSpPr>
          <p:spPr>
            <a:xfrm>
              <a:off x="6588125" y="1895475"/>
              <a:ext cx="69850" cy="108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Rectángulo 17"/>
            <p:cNvSpPr/>
            <p:nvPr userDrawn="1"/>
          </p:nvSpPr>
          <p:spPr>
            <a:xfrm flipV="1">
              <a:off x="6589396" y="1779358"/>
              <a:ext cx="45719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ángulo 18"/>
            <p:cNvSpPr/>
            <p:nvPr userDrawn="1"/>
          </p:nvSpPr>
          <p:spPr>
            <a:xfrm flipH="1">
              <a:off x="7061199" y="1700662"/>
              <a:ext cx="200025" cy="48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ángulo 23"/>
            <p:cNvSpPr/>
            <p:nvPr userDrawn="1"/>
          </p:nvSpPr>
          <p:spPr>
            <a:xfrm flipH="1">
              <a:off x="6535101" y="1700449"/>
              <a:ext cx="200025" cy="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17765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jpeg"/><Relationship Id="rId22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10000"/>
            <a:ext cx="7886700" cy="1310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 smtClean="0"/>
              <a:t>Título del Concepto Explicado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16000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grpSp>
        <p:nvGrpSpPr>
          <p:cNvPr id="22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23" name="7 Imagen" descr="logos 111MIL-01.JPG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24" name="8 Imagen" descr="logos 111MIL-01.JPG"/>
            <p:cNvPicPr>
              <a:picLocks noChangeAspect="1"/>
            </p:cNvPicPr>
            <p:nvPr/>
          </p:nvPicPr>
          <p:blipFill>
            <a:blip r:embed="rId22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pic>
        <p:nvPicPr>
          <p:cNvPr id="28" name="11 Imagen" descr="logos 111MIL-01.JPG"/>
          <p:cNvPicPr>
            <a:picLocks noChangeAspect="1"/>
          </p:cNvPicPr>
          <p:nvPr userDrawn="1"/>
        </p:nvPicPr>
        <p:blipFill>
          <a:blip r:embed="rId22"/>
          <a:srcRect l="86163"/>
          <a:stretch>
            <a:fillRect/>
          </a:stretch>
        </p:blipFill>
        <p:spPr>
          <a:xfrm>
            <a:off x="0" y="6615112"/>
            <a:ext cx="9143968" cy="285752"/>
          </a:xfrm>
          <a:prstGeom prst="rect">
            <a:avLst/>
          </a:prstGeom>
        </p:spPr>
      </p:pic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dirty="0" smtClean="0"/>
              <a:t>Módulo 1: Técnicas de Programación</a:t>
            </a:r>
            <a:endParaRPr lang="es-ES_tradnl" dirty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3949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6" r:id="rId3"/>
    <p:sldLayoutId id="2147483678" r:id="rId4"/>
    <p:sldLayoutId id="2147483673" r:id="rId5"/>
    <p:sldLayoutId id="2147483677" r:id="rId6"/>
    <p:sldLayoutId id="2147483674" r:id="rId7"/>
    <p:sldLayoutId id="2147483679" r:id="rId8"/>
    <p:sldLayoutId id="2147483675" r:id="rId9"/>
    <p:sldLayoutId id="2147483680" r:id="rId10"/>
    <p:sldLayoutId id="2147483663" r:id="rId11"/>
    <p:sldLayoutId id="2147483664" r:id="rId12"/>
    <p:sldLayoutId id="2147483665" r:id="rId13"/>
    <p:sldLayoutId id="2147483666" r:id="rId14"/>
    <p:sldLayoutId id="2147483672" r:id="rId15"/>
    <p:sldLayoutId id="2147483668" r:id="rId16"/>
    <p:sldLayoutId id="2147483669" r:id="rId17"/>
    <p:sldLayoutId id="2147483670" r:id="rId18"/>
    <p:sldLayoutId id="2147483671" r:id="rId19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Relationship Id="rId3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Relationship Id="rId3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Relationship Id="rId3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Relationship Id="rId3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f"/><Relationship Id="rId3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tiff"/><Relationship Id="rId3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tiff"/><Relationship Id="rId3" Type="http://schemas.openxmlformats.org/officeDocument/2006/relationships/image" Target="../media/image2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tiff"/><Relationship Id="rId3" Type="http://schemas.openxmlformats.org/officeDocument/2006/relationships/image" Target="../media/image2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Relationship Id="rId3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Relationship Id="rId3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Relationship Id="rId3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Relationship Id="rId3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tiff"/><Relationship Id="rId3" Type="http://schemas.openxmlformats.org/officeDocument/2006/relationships/image" Target="../media/image22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tiff"/><Relationship Id="rId3" Type="http://schemas.openxmlformats.org/officeDocument/2006/relationships/image" Target="../media/image33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tif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tif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tif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tif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tif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tif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2.tif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tif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tif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tif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>
          <a:xfrm>
            <a:off x="0" y="4654114"/>
            <a:ext cx="9146881" cy="775136"/>
          </a:xfrm>
        </p:spPr>
        <p:txBody>
          <a:bodyPr>
            <a:normAutofit fontScale="92500"/>
          </a:bodyPr>
          <a:lstStyle/>
          <a:p>
            <a:r>
              <a:rPr lang="es-ES_tradnl" dirty="0" smtClean="0"/>
              <a:t>Ámbito Variable, Legibilidad, Arreglos (Repaso)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8001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Estructuras de Datos</a:t>
            </a:r>
            <a:br>
              <a:rPr lang="es-ES_tradnl" b="1" dirty="0" smtClean="0"/>
            </a:br>
            <a:r>
              <a:rPr lang="es-ES_tradnl" sz="2800" i="1" dirty="0" smtClean="0"/>
              <a:t>Sumar Arreglos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Sumar los elementos de cada una de las posiciones de dos vectores y guardar el resultado en otro vector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El arreglo tiene dimensión 6 y los números de los dos vectores los carga el usuario</a:t>
            </a:r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9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t="-33" r="-31" b="7225"/>
          <a:stretch/>
        </p:blipFill>
        <p:spPr>
          <a:xfrm>
            <a:off x="4759888" y="3671023"/>
            <a:ext cx="4140000" cy="2880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7" name="Rectángulo 6"/>
          <p:cNvSpPr/>
          <p:nvPr/>
        </p:nvSpPr>
        <p:spPr>
          <a:xfrm>
            <a:off x="244080" y="4129759"/>
            <a:ext cx="45158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u="sng" dirty="0" smtClean="0">
                <a:latin typeface="Arial" charset="0"/>
                <a:ea typeface="Arial" charset="0"/>
                <a:cs typeface="Arial" charset="0"/>
              </a:rPr>
              <a:t>Ejemplo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s-ES_tradnl" sz="2400" dirty="0" smtClean="0">
                <a:latin typeface="Arial" charset="0"/>
                <a:ea typeface="Arial" charset="0"/>
                <a:cs typeface="Arial" charset="0"/>
              </a:rPr>
            </a:b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v1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1, 3, 7, 9, 9, 5 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v2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6, 9, 2, 5, 9, 4</a:t>
            </a:r>
          </a:p>
          <a:p>
            <a:r>
              <a:rPr lang="es-ES_tradnl" sz="2400" dirty="0" err="1" smtClean="0">
                <a:latin typeface="Arial" charset="0"/>
                <a:ea typeface="Arial" charset="0"/>
                <a:cs typeface="Arial" charset="0"/>
              </a:rPr>
              <a:t>vSuma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 = 	7, 12, 9, 14, 18, 9</a:t>
            </a:r>
            <a:endParaRPr lang="es-ES_tradnl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852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Sumar Arreglos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_tradnl" dirty="0" smtClean="0"/>
          </a:p>
          <a:p>
            <a:pPr marL="0" indent="0">
              <a:buNone/>
            </a:pPr>
            <a:r>
              <a:rPr lang="es-ES_tradnl" dirty="0" smtClean="0"/>
              <a:t>1) Definir las variables: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10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489047" y="3550839"/>
            <a:ext cx="78977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320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b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  <a:endParaRPr lang="es-ES_tradnl" sz="3200" dirty="0">
              <a:solidFill>
                <a:srgbClr val="000000"/>
              </a:solidFill>
            </a:endParaRPr>
          </a:p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Entero</a:t>
            </a:r>
            <a:endParaRPr lang="es-ES_tradnl" sz="32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t="-33" r="-31" b="7225"/>
          <a:stretch/>
        </p:blipFill>
        <p:spPr>
          <a:xfrm>
            <a:off x="6539918" y="4627251"/>
            <a:ext cx="2446064" cy="170161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893306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Sumar Arreglos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 smtClean="0"/>
              <a:t>2) Cargar los valores: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11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t="-33" r="-31" b="7225"/>
          <a:stretch/>
        </p:blipFill>
        <p:spPr>
          <a:xfrm>
            <a:off x="6539918" y="4627251"/>
            <a:ext cx="2446064" cy="1701610"/>
          </a:xfrm>
          <a:prstGeom prst="rect">
            <a:avLst/>
          </a:prstGeom>
          <a:effectLst>
            <a:softEdge rad="0"/>
          </a:effectLst>
        </p:spPr>
      </p:pic>
      <p:sp>
        <p:nvSpPr>
          <p:cNvPr id="9" name="Rectángulo 8"/>
          <p:cNvSpPr/>
          <p:nvPr/>
        </p:nvSpPr>
        <p:spPr>
          <a:xfrm>
            <a:off x="628650" y="2725686"/>
            <a:ext cx="61852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i="1" dirty="0" smtClean="0">
                <a:solidFill>
                  <a:srgbClr val="969696"/>
                </a:solidFill>
                <a:effectLst/>
              </a:rPr>
              <a:t>//Cargo el vector v1</a:t>
            </a:r>
          </a:p>
          <a:p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FF0000"/>
                </a:solidFill>
                <a:effectLst/>
              </a:rPr>
              <a:t>"Ingrese el valor de v1["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FF0000"/>
                </a:solidFill>
                <a:effectLst/>
              </a:rPr>
              <a:t>"]"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endParaRPr lang="es-ES_tradnl" sz="2400" dirty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400" i="1" dirty="0" smtClean="0">
                <a:solidFill>
                  <a:srgbClr val="969696"/>
                </a:solidFill>
                <a:effectLst/>
              </a:rPr>
              <a:t>//Cargo el vector v2</a:t>
            </a:r>
          </a:p>
          <a:p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FF0000"/>
                </a:solidFill>
                <a:effectLst/>
              </a:rPr>
              <a:t>"Ingrese el valor de v2["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FF0000"/>
                </a:solidFill>
                <a:effectLst/>
              </a:rPr>
              <a:t>"]"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FinPara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217916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Sumar Arreglos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 smtClean="0"/>
              <a:t>3) Sumar los valores: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12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t="-33" r="-31" b="7225"/>
          <a:stretch/>
        </p:blipFill>
        <p:spPr>
          <a:xfrm>
            <a:off x="6539918" y="4627251"/>
            <a:ext cx="2446064" cy="1701610"/>
          </a:xfrm>
          <a:prstGeom prst="rect">
            <a:avLst/>
          </a:prstGeom>
          <a:effectLst>
            <a:softEdge rad="0"/>
          </a:effectLst>
        </p:spPr>
      </p:pic>
      <p:sp>
        <p:nvSpPr>
          <p:cNvPr id="8" name="Rectángulo 7"/>
          <p:cNvSpPr/>
          <p:nvPr/>
        </p:nvSpPr>
        <p:spPr>
          <a:xfrm>
            <a:off x="500659" y="2711563"/>
            <a:ext cx="814268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i="1" dirty="0" smtClean="0">
                <a:solidFill>
                  <a:srgbClr val="969696"/>
                </a:solidFill>
                <a:effectLst/>
              </a:rPr>
              <a:t>//Sumo los valores y muestro </a:t>
            </a:r>
          </a:p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endParaRPr lang="es-ES_tradnl" sz="3200" dirty="0">
              <a:solidFill>
                <a:srgbClr val="000000"/>
              </a:solidFill>
            </a:endParaRPr>
          </a:p>
          <a:p>
            <a:pPr lvl="1"/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  <a:endParaRPr lang="es-ES_tradnl" sz="3200" dirty="0">
              <a:solidFill>
                <a:srgbClr val="000000"/>
              </a:solidFill>
            </a:endParaRPr>
          </a:p>
          <a:p>
            <a:pPr lvl="1"/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"</a:t>
            </a:r>
            <a:r>
              <a:rPr lang="es-ES_tradnl" sz="3200" dirty="0" err="1" smtClean="0">
                <a:solidFill>
                  <a:srgbClr val="FF0000"/>
                </a:solidFill>
                <a:effectLst/>
              </a:rPr>
              <a:t>vSuma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["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"]="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</a:p>
          <a:p>
            <a:r>
              <a:rPr lang="es-ES_tradnl" sz="3200" b="1" dirty="0" err="1" smtClean="0">
                <a:solidFill>
                  <a:srgbClr val="000080"/>
                </a:solidFill>
                <a:effectLst/>
              </a:rPr>
              <a:t>FinPara</a:t>
            </a:r>
            <a:endParaRPr lang="es-ES_tradnl" sz="3200" dirty="0"/>
          </a:p>
        </p:txBody>
      </p:sp>
    </p:spTree>
    <p:extLst>
      <p:ext uri="{BB962C8B-B14F-4D97-AF65-F5344CB8AC3E}">
        <p14:creationId xmlns:p14="http://schemas.microsoft.com/office/powerpoint/2010/main" val="54782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Sumar Arreglos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13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t="-33" r="-31" b="7225"/>
          <a:stretch/>
        </p:blipFill>
        <p:spPr>
          <a:xfrm>
            <a:off x="6539918" y="4627251"/>
            <a:ext cx="2446064" cy="1701610"/>
          </a:xfrm>
          <a:prstGeom prst="rect">
            <a:avLst/>
          </a:prstGeom>
          <a:effectLst>
            <a:softEdge rad="0"/>
          </a:effectLst>
        </p:spPr>
      </p:pic>
      <p:sp>
        <p:nvSpPr>
          <p:cNvPr id="9" name="Rectángulo 8"/>
          <p:cNvSpPr/>
          <p:nvPr/>
        </p:nvSpPr>
        <p:spPr>
          <a:xfrm>
            <a:off x="745091" y="1833561"/>
            <a:ext cx="4975940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 smtClean="0">
                <a:solidFill>
                  <a:srgbClr val="000080"/>
                </a:solidFill>
                <a:effectLst/>
              </a:rPr>
              <a:t>Algoritmo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SumarArreglos</a:t>
            </a:r>
            <a:endParaRPr lang="es-ES_tradnl" sz="1600" dirty="0" smtClean="0">
              <a:solidFill>
                <a:srgbClr val="000000"/>
              </a:solidFill>
              <a:effectLst/>
            </a:endParaRP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i="1" dirty="0" smtClean="0">
                <a:solidFill>
                  <a:srgbClr val="969696"/>
                </a:solidFill>
                <a:effectLst/>
              </a:rPr>
              <a:t>//Cargo el vector v1 </a:t>
            </a: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"Ingrese el valor de v1["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"]"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i="1" dirty="0" smtClean="0">
                <a:solidFill>
                  <a:srgbClr val="969696"/>
                </a:solidFill>
                <a:effectLst/>
              </a:rPr>
              <a:t>//Cargo el vector v2 </a:t>
            </a: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"Ingrese el valor de v2["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"]"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i="1" dirty="0" smtClean="0">
                <a:solidFill>
                  <a:srgbClr val="969696"/>
                </a:solidFill>
                <a:effectLst/>
              </a:rPr>
              <a:t>//Sumo los valores y muestro </a:t>
            </a: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</a:t>
            </a:r>
            <a:r>
              <a:rPr lang="es-ES_tradnl" sz="1600" dirty="0" err="1" smtClean="0">
                <a:solidFill>
                  <a:srgbClr val="FF0000"/>
                </a:solidFill>
                <a:effectLst/>
              </a:rPr>
              <a:t>vSuma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["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"]="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1600" b="1" dirty="0" err="1" smtClean="0">
                <a:solidFill>
                  <a:srgbClr val="000080"/>
                </a:solidFill>
                <a:effectLst/>
              </a:rPr>
              <a:t>FinAlgoritmo</a:t>
            </a:r>
            <a:endParaRPr lang="es-ES_tradnl" sz="16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918" y="1997034"/>
            <a:ext cx="2383654" cy="238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55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Invertir Arreglo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charset="0"/>
              <a:buChar char="•"/>
            </a:pPr>
            <a:r>
              <a:rPr lang="es-ES_tradnl" sz="2000" b="1" dirty="0" smtClean="0"/>
              <a:t>Almacene</a:t>
            </a:r>
            <a:r>
              <a:rPr lang="es-ES_tradnl" sz="2000" dirty="0" smtClean="0"/>
              <a:t> en un arreglo de tamaño</a:t>
            </a:r>
            <a:r>
              <a:rPr lang="es-ES_tradnl" sz="2000" b="1" dirty="0" smtClean="0"/>
              <a:t> N </a:t>
            </a:r>
            <a:r>
              <a:rPr lang="es-ES_tradnl" sz="2000" dirty="0" smtClean="0"/>
              <a:t>los números ingresados por el usuario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_tradnl" sz="2000" dirty="0" smtClean="0"/>
              <a:t>La </a:t>
            </a:r>
            <a:r>
              <a:rPr lang="es-ES_tradnl" sz="2000" b="1" dirty="0"/>
              <a:t>dimensión </a:t>
            </a:r>
            <a:r>
              <a:rPr lang="es-ES_tradnl" sz="2000" b="1" dirty="0" smtClean="0"/>
              <a:t>N </a:t>
            </a:r>
            <a:r>
              <a:rPr lang="es-ES_tradnl" sz="2000" dirty="0" smtClean="0"/>
              <a:t>también es </a:t>
            </a:r>
            <a:r>
              <a:rPr lang="es-ES_tradnl" sz="2000" dirty="0"/>
              <a:t>ingresada por el usuario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_tradnl" sz="2000" b="1" dirty="0"/>
              <a:t>Muestre</a:t>
            </a:r>
            <a:r>
              <a:rPr lang="es-ES_tradnl" sz="2000" dirty="0"/>
              <a:t> los números del arreglo pero del último al primero</a:t>
            </a:r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14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607927" y="4188891"/>
            <a:ext cx="50696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u="sng" dirty="0" smtClean="0">
                <a:latin typeface="Arial" charset="0"/>
                <a:ea typeface="Arial" charset="0"/>
                <a:cs typeface="Arial" charset="0"/>
              </a:rPr>
              <a:t>Ejemplo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s-ES_tradnl" sz="2400" dirty="0" smtClean="0">
                <a:latin typeface="Arial" charset="0"/>
                <a:ea typeface="Arial" charset="0"/>
                <a:cs typeface="Arial" charset="0"/>
              </a:rPr>
            </a:b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	1, 3, 7, 9, 9, 5 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La salida es:		5, 9, 9, 7, 3, 1</a:t>
            </a:r>
            <a:endParaRPr lang="es-ES_tradnl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571" y="3553290"/>
            <a:ext cx="3293753" cy="284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5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Invertir Arreglo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15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817" y="4814888"/>
            <a:ext cx="1880438" cy="162187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989842" y="2728438"/>
            <a:ext cx="716431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"Ingrese la cantidad de números:"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endParaRPr lang="es-ES_tradnl" sz="3200" b="1" dirty="0">
              <a:solidFill>
                <a:srgbClr val="000000"/>
              </a:solidFill>
            </a:endParaRPr>
          </a:p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cantidad </a:t>
            </a:r>
          </a:p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cantidad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  <a:endParaRPr lang="es-ES_tradnl" sz="3200" dirty="0"/>
          </a:p>
        </p:txBody>
      </p:sp>
      <p:sp>
        <p:nvSpPr>
          <p:cNvPr id="8" name="Elipse 7"/>
          <p:cNvSpPr/>
          <p:nvPr/>
        </p:nvSpPr>
        <p:spPr>
          <a:xfrm>
            <a:off x="2832270" y="4658903"/>
            <a:ext cx="2257426" cy="631497"/>
          </a:xfrm>
          <a:prstGeom prst="ellipse">
            <a:avLst/>
          </a:prstGeom>
          <a:solidFill>
            <a:srgbClr val="92D05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s-ES_tradnl" dirty="0" smtClean="0"/>
              <a:t>1) Definir las variables:</a:t>
            </a:r>
            <a:endParaRPr lang="es-ES_tradnl" dirty="0"/>
          </a:p>
        </p:txBody>
      </p:sp>
      <p:sp>
        <p:nvSpPr>
          <p:cNvPr id="11" name="CuadroTexto 10"/>
          <p:cNvSpPr txBox="1"/>
          <p:nvPr/>
        </p:nvSpPr>
        <p:spPr>
          <a:xfrm>
            <a:off x="273745" y="5718185"/>
            <a:ext cx="5021269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latin typeface="Arial" charset="0"/>
                <a:ea typeface="Arial" charset="0"/>
                <a:cs typeface="Arial" charset="0"/>
              </a:rPr>
              <a:t>El tamaño del arreglo no es fijo, depende de la entrada del usuario (o el valor de una variable)</a:t>
            </a:r>
          </a:p>
        </p:txBody>
      </p:sp>
      <p:cxnSp>
        <p:nvCxnSpPr>
          <p:cNvPr id="12" name="Conector recto de flecha 11"/>
          <p:cNvCxnSpPr/>
          <p:nvPr/>
        </p:nvCxnSpPr>
        <p:spPr>
          <a:xfrm flipV="1">
            <a:off x="2414588" y="5322668"/>
            <a:ext cx="1546395" cy="395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67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s-ES_tradnl" dirty="0" smtClean="0"/>
              <a:t>2) Cargar el arreglo:</a:t>
            </a:r>
            <a:endParaRPr lang="es-ES_tradnl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Invertir Arreglo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16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543294" y="2888642"/>
            <a:ext cx="807206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"Ingrese v["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"]"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32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endParaRPr lang="es-ES_tradnl" sz="3200" dirty="0"/>
          </a:p>
        </p:txBody>
      </p:sp>
      <p:sp>
        <p:nvSpPr>
          <p:cNvPr id="7" name="Elipse 6"/>
          <p:cNvSpPr/>
          <p:nvPr/>
        </p:nvSpPr>
        <p:spPr>
          <a:xfrm>
            <a:off x="4432780" y="3280311"/>
            <a:ext cx="2381693" cy="786810"/>
          </a:xfrm>
          <a:prstGeom prst="ellipse">
            <a:avLst/>
          </a:prstGeom>
          <a:solidFill>
            <a:srgbClr val="92D05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CuadroTexto 8"/>
          <p:cNvSpPr txBox="1"/>
          <p:nvPr/>
        </p:nvSpPr>
        <p:spPr>
          <a:xfrm>
            <a:off x="258335" y="5654097"/>
            <a:ext cx="6006362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Como el tamaño del arreglo es desconocido, utilizamos </a:t>
            </a:r>
            <a:r>
              <a:rPr lang="es-ES_tradnl" i="1" dirty="0" smtClean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cantidad </a:t>
            </a:r>
            <a:r>
              <a:rPr lang="mr-IN" i="1" dirty="0" smtClean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_tradnl" i="1" dirty="0" smtClean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 1 </a:t>
            </a:r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como limite de la instrucción </a:t>
            </a:r>
            <a:r>
              <a:rPr lang="es-ES_tradnl" b="1" dirty="0" smtClean="0">
                <a:latin typeface="Arial" charset="0"/>
                <a:ea typeface="Arial" charset="0"/>
                <a:cs typeface="Arial" charset="0"/>
              </a:rPr>
              <a:t>Para </a:t>
            </a:r>
            <a:endParaRPr lang="es-ES_tradnl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ector recto de flecha 10"/>
          <p:cNvCxnSpPr>
            <a:stCxn id="9" idx="0"/>
            <a:endCxn id="7" idx="4"/>
          </p:cNvCxnSpPr>
          <p:nvPr/>
        </p:nvCxnSpPr>
        <p:spPr>
          <a:xfrm flipV="1">
            <a:off x="3261516" y="4067121"/>
            <a:ext cx="2362111" cy="15869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817" y="4814888"/>
            <a:ext cx="1880438" cy="16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6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Invertir Arreglo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17</a:t>
            </a:fld>
            <a:endParaRPr lang="es-ES_tradnl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817" y="4814888"/>
            <a:ext cx="1880438" cy="1621878"/>
          </a:xfrm>
          <a:prstGeom prst="rect">
            <a:avLst/>
          </a:prstGeom>
        </p:spPr>
      </p:pic>
      <p:sp>
        <p:nvSpPr>
          <p:cNvPr id="10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s-ES_tradnl" dirty="0" smtClean="0"/>
              <a:t>3) Mostrar al revés:</a:t>
            </a:r>
            <a:endParaRPr lang="es-ES_tradnl" dirty="0"/>
          </a:p>
        </p:txBody>
      </p:sp>
      <p:sp>
        <p:nvSpPr>
          <p:cNvPr id="20" name="Rectángulo 19"/>
          <p:cNvSpPr/>
          <p:nvPr/>
        </p:nvSpPr>
        <p:spPr>
          <a:xfrm>
            <a:off x="628650" y="3734354"/>
            <a:ext cx="78867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Sin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Saltar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" "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b="1" dirty="0" err="1" smtClean="0">
                <a:solidFill>
                  <a:srgbClr val="000080"/>
                </a:solidFill>
                <a:effectLst/>
              </a:rPr>
              <a:t>FinPara</a:t>
            </a:r>
            <a:endParaRPr lang="es-ES_tradnl" sz="3200" dirty="0"/>
          </a:p>
        </p:txBody>
      </p:sp>
      <p:sp>
        <p:nvSpPr>
          <p:cNvPr id="21" name="Abrir llave 20"/>
          <p:cNvSpPr/>
          <p:nvPr/>
        </p:nvSpPr>
        <p:spPr>
          <a:xfrm rot="5400000">
            <a:off x="3374668" y="1823716"/>
            <a:ext cx="270000" cy="3600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Abrir llave 21"/>
          <p:cNvSpPr/>
          <p:nvPr/>
        </p:nvSpPr>
        <p:spPr>
          <a:xfrm rot="5400000">
            <a:off x="5977128" y="2900619"/>
            <a:ext cx="270000" cy="1440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Abrir llave 22"/>
          <p:cNvSpPr/>
          <p:nvPr/>
        </p:nvSpPr>
        <p:spPr>
          <a:xfrm rot="5400000">
            <a:off x="7719049" y="2855593"/>
            <a:ext cx="265685" cy="14918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CuadroTexto 23"/>
          <p:cNvSpPr txBox="1"/>
          <p:nvPr/>
        </p:nvSpPr>
        <p:spPr>
          <a:xfrm>
            <a:off x="2409692" y="2691355"/>
            <a:ext cx="219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Empiezo desde el último elemento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5153038" y="2691355"/>
            <a:ext cx="189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Y me detengo en el primero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7206006" y="2691355"/>
            <a:ext cx="140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mtClean="0">
                <a:latin typeface="Arial" charset="0"/>
                <a:ea typeface="Arial" charset="0"/>
                <a:cs typeface="Arial" charset="0"/>
              </a:rPr>
              <a:t>Restando de a uno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69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Invertir Arreglo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18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628650" y="1967960"/>
            <a:ext cx="552609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smtClean="0">
                <a:solidFill>
                  <a:srgbClr val="000080"/>
                </a:solidFill>
                <a:effectLst/>
              </a:rPr>
              <a:t>Algoritmo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InvertirArreglo</a:t>
            </a:r>
            <a:endParaRPr lang="es-ES_tradnl" sz="2000" dirty="0" smtClean="0">
              <a:solidFill>
                <a:srgbClr val="000000"/>
              </a:solidFill>
              <a:effectLst/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Entero</a:t>
            </a:r>
            <a:endParaRPr lang="es-ES_tradnl" sz="2000" dirty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"Ingrese la cantidad de números:"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v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cantidad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"Ingrese v["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"]"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Sin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Saltar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 "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FinAlgoritmo</a:t>
            </a:r>
            <a:endParaRPr lang="es-ES_tradnl" sz="2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817" y="4814888"/>
            <a:ext cx="1880438" cy="162187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918" y="1997034"/>
            <a:ext cx="2383654" cy="238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11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Ámbito de las Variables</a:t>
            </a:r>
            <a:endParaRPr lang="es-ES_tradnl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6000" indent="-213120" algn="ctr">
              <a:buNone/>
            </a:pP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Al utilizar funciones se establece un límite para el alcance de las variables</a:t>
            </a:r>
            <a:endParaRPr lang="es-A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16000" indent="-213120"/>
            <a:r>
              <a:rPr lang="es-AR" sz="1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Variables Locales</a:t>
            </a:r>
            <a:r>
              <a:rPr lang="es-AR" sz="1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: Son aquellas que se encuentran dentro de un método. El valor se</a:t>
            </a:r>
            <a:r>
              <a:rPr lang="es-AR" sz="1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Arial"/>
                <a:cs typeface="Arial" pitchFamily="34" charset="0"/>
              </a:rPr>
              <a:t> </a:t>
            </a:r>
            <a:r>
              <a:rPr lang="es-AR" sz="1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confina al método en el que está declarada</a:t>
            </a:r>
            <a:endParaRPr lang="es-AR" sz="18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16000" indent="-213120"/>
            <a:r>
              <a:rPr lang="es-AR" sz="1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Variables Globales</a:t>
            </a:r>
            <a:r>
              <a:rPr lang="es-AR" sz="1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: Son las que se definen o están declaradas en el algoritmo principal. Pueden utilizarse en cualquier método</a:t>
            </a:r>
          </a:p>
          <a:p>
            <a:pPr marL="216000" indent="-213120"/>
            <a:r>
              <a:rPr lang="es-AR" sz="1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Se debe intentar crear métodos con variables locales y pocos parámetros para favorecer la reutilización y el mantenimiento del software</a:t>
            </a:r>
            <a:endParaRPr lang="es-AR" sz="1800" dirty="0" smtClean="0"/>
          </a:p>
          <a:p>
            <a:pPr marL="216000" indent="-213120"/>
            <a:endParaRPr lang="es-A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16000" indent="-213120"/>
            <a:endParaRPr lang="es-A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</a:t>
            </a:fld>
            <a:endParaRPr lang="es-ES_tradnl" dirty="0"/>
          </a:p>
        </p:txBody>
      </p:sp>
      <p:pic>
        <p:nvPicPr>
          <p:cNvPr id="7" name="6 Imagen" descr="variablesLocalesGlobales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39" y="4674703"/>
            <a:ext cx="2266961" cy="1654968"/>
          </a:xfrm>
          <a:prstGeom prst="rect">
            <a:avLst/>
          </a:prstGeom>
        </p:spPr>
      </p:pic>
      <p:pic>
        <p:nvPicPr>
          <p:cNvPr id="8" name="7 Imagen" descr="variablesLocalesGlobal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44" y="4674703"/>
            <a:ext cx="2408242" cy="183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31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 smtClean="0"/>
              <a:t>Tipos de Números en Arreglo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Almacene en un arreglo de dimensión N números (la cantidad es ingresada por el usuario)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Muestre cuántos números son positivos, cuántos son negativos y cuántos ceros hay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19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1078970" y="3863351"/>
            <a:ext cx="69860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u="sng" dirty="0" smtClean="0">
                <a:latin typeface="Arial" charset="0"/>
                <a:ea typeface="Arial" charset="0"/>
                <a:cs typeface="Arial" charset="0"/>
              </a:rPr>
              <a:t>Ejemplo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:</a:t>
            </a:r>
            <a:br>
              <a:rPr lang="es-ES_tradnl" sz="2400" dirty="0" smtClean="0">
                <a:latin typeface="Arial" charset="0"/>
                <a:ea typeface="Arial" charset="0"/>
                <a:cs typeface="Arial" charset="0"/>
              </a:rPr>
            </a:b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	0, -7, -9, 1, 0, 0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La salida es:		1 positivos, 2 negativos y 3 ceros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3468" t="33945" r="3681" b="11470"/>
          <a:stretch/>
        </p:blipFill>
        <p:spPr>
          <a:xfrm>
            <a:off x="974716" y="5127767"/>
            <a:ext cx="7194568" cy="13835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64" y="835913"/>
            <a:ext cx="1719236" cy="11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71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Datos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Tipos de Números en Arreglo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20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176" y="4776687"/>
            <a:ext cx="2099930" cy="167994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407038" y="4236611"/>
            <a:ext cx="63174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FF0000"/>
                </a:solidFill>
                <a:effectLst/>
              </a:rPr>
              <a:t>"Ingrese numero"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indice</a:t>
            </a:r>
            <a:r>
              <a:rPr lang="es-ES_tradnl" sz="2400" dirty="0">
                <a:solidFill>
                  <a:srgbClr val="000000"/>
                </a:solidFill>
              </a:rPr>
              <a:t> +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endParaRPr lang="es-ES_tradnl" sz="2400" dirty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</a:t>
            </a:r>
            <a:endParaRPr lang="es-ES_tradnl" sz="2400" dirty="0" smtClean="0">
              <a:solidFill>
                <a:srgbClr val="000000"/>
              </a:solidFill>
              <a:effectLst/>
            </a:endParaRPr>
          </a:p>
          <a:p>
            <a:pPr lvl="1"/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arregloNro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=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</a:t>
            </a:r>
            <a:endParaRPr lang="es-ES_tradnl" sz="2400" dirty="0" smtClean="0">
              <a:solidFill>
                <a:srgbClr val="000000"/>
              </a:solidFill>
              <a:effectLst/>
            </a:endParaRPr>
          </a:p>
          <a:p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</p:txBody>
      </p:sp>
      <p:sp>
        <p:nvSpPr>
          <p:cNvPr id="8" name="Elipse 7"/>
          <p:cNvSpPr/>
          <p:nvPr/>
        </p:nvSpPr>
        <p:spPr>
          <a:xfrm>
            <a:off x="4012886" y="4117818"/>
            <a:ext cx="1360967" cy="680151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CuadroTexto 8"/>
          <p:cNvSpPr txBox="1"/>
          <p:nvPr/>
        </p:nvSpPr>
        <p:spPr>
          <a:xfrm>
            <a:off x="2418270" y="2462785"/>
            <a:ext cx="4550197" cy="9233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El limite del </a:t>
            </a:r>
            <a:r>
              <a:rPr lang="es-ES_tradnl" b="1" dirty="0" smtClean="0">
                <a:latin typeface="Arial" charset="0"/>
                <a:ea typeface="Arial" charset="0"/>
                <a:cs typeface="Arial" charset="0"/>
              </a:rPr>
              <a:t>Para </a:t>
            </a:r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no puede ser el mismo índice que usamos para acceder al arreglo, porque cambia en cada iteración!</a:t>
            </a:r>
            <a:endParaRPr lang="es-ES_tradnl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Conector recto de flecha 9"/>
          <p:cNvCxnSpPr>
            <a:stCxn id="9" idx="2"/>
            <a:endCxn id="8" idx="0"/>
          </p:cNvCxnSpPr>
          <p:nvPr/>
        </p:nvCxnSpPr>
        <p:spPr>
          <a:xfrm>
            <a:off x="4693369" y="3386115"/>
            <a:ext cx="1" cy="731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64" y="835913"/>
            <a:ext cx="1719236" cy="11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9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203679" y="2363203"/>
            <a:ext cx="684248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i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&lt;-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dimension_arreglo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Hacer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>
                <a:solidFill>
                  <a:srgbClr val="000080"/>
                </a:solidFill>
              </a:rPr>
              <a:t>E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scribir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"ingrese un numero"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>
                <a:solidFill>
                  <a:srgbClr val="000080"/>
                </a:solidFill>
              </a:rPr>
              <a:t>L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eer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arreglo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i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>
                <a:solidFill>
                  <a:srgbClr val="000080"/>
                </a:solidFill>
              </a:rPr>
              <a:t>S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i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arreglo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i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&gt;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Entonces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dirty="0" smtClean="0">
                <a:solidFill>
                  <a:srgbClr val="000000"/>
                </a:solidFill>
                <a:effectLst/>
              </a:rPr>
              <a:t>positivos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positivos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Sino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>
                <a:solidFill>
                  <a:srgbClr val="000080"/>
                </a:solidFill>
              </a:rPr>
              <a:t>S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i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arreglo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i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&lt;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3"/>
            <a:r>
              <a:rPr lang="es-ES_tradnl" sz="2000" dirty="0" smtClean="0">
                <a:solidFill>
                  <a:srgbClr val="000000"/>
                </a:solidFill>
                <a:effectLst/>
              </a:rPr>
              <a:t>negativos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negativos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Sino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3"/>
            <a:r>
              <a:rPr lang="es-ES_tradnl" sz="2000" dirty="0" smtClean="0">
                <a:solidFill>
                  <a:srgbClr val="000000"/>
                </a:solidFill>
                <a:effectLst/>
              </a:rPr>
              <a:t>ceros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ceros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FinSi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FinSi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FinPara</a:t>
            </a:r>
            <a:endParaRPr lang="es-ES_tradnl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Datos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Tipos de Números en Arreglo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21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176" y="4776687"/>
            <a:ext cx="2099930" cy="167994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146158" y="2812252"/>
            <a:ext cx="3840948" cy="175432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Dentro del </a:t>
            </a:r>
            <a:r>
              <a:rPr lang="es-ES_tradnl" i="1" dirty="0" smtClean="0">
                <a:latin typeface="Arial" charset="0"/>
                <a:ea typeface="Arial" charset="0"/>
                <a:cs typeface="Arial" charset="0"/>
              </a:rPr>
              <a:t>Para</a:t>
            </a:r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 para se hacen dos cosas diferentes!</a:t>
            </a:r>
            <a:endParaRPr lang="es-ES_tradnl" b="1" dirty="0">
              <a:latin typeface="Arial" charset="0"/>
              <a:ea typeface="Arial" charset="0"/>
              <a:cs typeface="Arial" charset="0"/>
            </a:endParaRPr>
          </a:p>
          <a:p>
            <a:pPr marL="342900" indent="-342900" algn="just">
              <a:buAutoNum type="arabicParenR"/>
            </a:pPr>
            <a:r>
              <a:rPr lang="es-ES_tradnl" b="1" dirty="0" smtClean="0">
                <a:latin typeface="Arial" charset="0"/>
                <a:ea typeface="Arial" charset="0"/>
                <a:cs typeface="Arial" charset="0"/>
              </a:rPr>
              <a:t>Cargar el arreglo</a:t>
            </a:r>
          </a:p>
          <a:p>
            <a:pPr marL="342900" indent="-342900" algn="just">
              <a:buAutoNum type="arabicParenR"/>
            </a:pPr>
            <a:r>
              <a:rPr lang="es-ES_tradnl" b="1" dirty="0" smtClean="0">
                <a:latin typeface="Arial" charset="0"/>
                <a:ea typeface="Arial" charset="0"/>
                <a:cs typeface="Arial" charset="0"/>
              </a:rPr>
              <a:t>Contar los tipos de enteros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  <a:p>
            <a:pPr algn="just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Esto afecta la modularidad del código y limita su refactorización</a:t>
            </a:r>
          </a:p>
        </p:txBody>
      </p:sp>
      <p:cxnSp>
        <p:nvCxnSpPr>
          <p:cNvPr id="10" name="Conector recto de flecha 9"/>
          <p:cNvCxnSpPr>
            <a:stCxn id="9" idx="1"/>
            <a:endCxn id="15" idx="3"/>
          </p:cNvCxnSpPr>
          <p:nvPr/>
        </p:nvCxnSpPr>
        <p:spPr>
          <a:xfrm flipH="1" flipV="1">
            <a:off x="4274288" y="3040763"/>
            <a:ext cx="871870" cy="648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redondeado 13"/>
          <p:cNvSpPr/>
          <p:nvPr/>
        </p:nvSpPr>
        <p:spPr>
          <a:xfrm>
            <a:off x="390817" y="3375451"/>
            <a:ext cx="3883471" cy="275190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ángulo redondeado 14"/>
          <p:cNvSpPr/>
          <p:nvPr/>
        </p:nvSpPr>
        <p:spPr>
          <a:xfrm>
            <a:off x="390817" y="2706075"/>
            <a:ext cx="3883471" cy="6693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5" name="Conector recto de flecha 24"/>
          <p:cNvCxnSpPr>
            <a:stCxn id="9" idx="1"/>
            <a:endCxn id="14" idx="3"/>
          </p:cNvCxnSpPr>
          <p:nvPr/>
        </p:nvCxnSpPr>
        <p:spPr>
          <a:xfrm flipH="1">
            <a:off x="4274288" y="3689415"/>
            <a:ext cx="871870" cy="1061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n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64" y="835913"/>
            <a:ext cx="1719236" cy="11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4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Datos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Tipos de Números en Arreglo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dirty="0" smtClean="0"/>
              <a:t>1) Defino las variables y cargo los números en el arreglo</a:t>
            </a:r>
            <a:endParaRPr lang="es-ES_tradnl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22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1150756" y="2605106"/>
            <a:ext cx="68424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Entero</a:t>
            </a:r>
            <a:endParaRPr lang="es-ES_tradnl" sz="2800" dirty="0">
              <a:solidFill>
                <a:srgbClr val="000000"/>
              </a:solidFill>
            </a:endParaRPr>
          </a:p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FF0000"/>
                </a:solidFill>
                <a:effectLst/>
              </a:rPr>
              <a:t>"Ingrese la cantidad de números:”</a:t>
            </a:r>
            <a:endParaRPr lang="es-ES_tradnl" sz="2800" dirty="0">
              <a:solidFill>
                <a:srgbClr val="000000"/>
              </a:solidFill>
            </a:endParaRPr>
          </a:p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v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cantidad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FF0000"/>
                </a:solidFill>
                <a:effectLst/>
              </a:rPr>
              <a:t>"Ingrese v["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FF0000"/>
                </a:solidFill>
                <a:effectLst/>
              </a:rPr>
              <a:t>"]"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FinPara</a:t>
            </a:r>
            <a:endParaRPr lang="es-ES_tradnl" sz="28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764" y="835913"/>
            <a:ext cx="1719236" cy="11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95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Datos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Tipos de Números en Arreglo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 smtClean="0"/>
              <a:t>2) Defino las variables para llevar la cuenta: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23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379449" y="2834283"/>
            <a:ext cx="83851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i="1" dirty="0" smtClean="0">
                <a:solidFill>
                  <a:srgbClr val="969696"/>
                </a:solidFill>
                <a:effectLst/>
              </a:rPr>
              <a:t>//Cuento los valores &gt;0, &lt;0 e =0 </a:t>
            </a:r>
          </a:p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numNeg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numCero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numPos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numNeg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numCero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numPos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641" y="3992330"/>
            <a:ext cx="4014359" cy="258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68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Datos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Tipos de Números en Arreglo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dirty="0" smtClean="0"/>
              <a:t>3) Recorro el arreglo y voy contando según corresponda</a:t>
            </a:r>
            <a:endParaRPr lang="es-ES_tradnl" sz="2400" dirty="0"/>
          </a:p>
          <a:p>
            <a:endParaRPr lang="es-ES_tradnl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24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175487" y="2496677"/>
            <a:ext cx="582122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Si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Entonces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numCero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numCero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Sino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Si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&gt;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Entonces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3"/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numPos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numPos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Sino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3"/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numNeg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numNeg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FinSi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FinSi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FinPara</a:t>
            </a:r>
            <a:endParaRPr lang="es-ES_tradnl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453" y="3813845"/>
            <a:ext cx="4378547" cy="152064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64" y="835913"/>
            <a:ext cx="1719236" cy="11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4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Datos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Tipos de Números en Arreglo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25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458529" y="2254989"/>
            <a:ext cx="394335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dirty="0" smtClean="0">
                <a:solidFill>
                  <a:srgbClr val="000080"/>
                </a:solidFill>
              </a:rPr>
              <a:t>Algoritmo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</a:rPr>
              <a:t>TiposNumero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Definir</a:t>
            </a:r>
            <a:r>
              <a:rPr lang="es-ES_tradnl" sz="1400" dirty="0" smtClean="0">
                <a:solidFill>
                  <a:srgbClr val="000000"/>
                </a:solidFill>
              </a:rPr>
              <a:t> cantidad </a:t>
            </a:r>
            <a:r>
              <a:rPr lang="es-ES_tradnl" sz="1400" b="1" dirty="0" smtClean="0">
                <a:solidFill>
                  <a:srgbClr val="000080"/>
                </a:solidFill>
              </a:rPr>
              <a:t>Como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Entero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FF0000"/>
                </a:solidFill>
              </a:rPr>
              <a:t>"Ingrese la cantidad de números:"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Leer</a:t>
            </a:r>
            <a:r>
              <a:rPr lang="es-ES_tradnl" sz="1400" dirty="0" smtClean="0">
                <a:solidFill>
                  <a:srgbClr val="000000"/>
                </a:solidFill>
              </a:rPr>
              <a:t> cantidad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Definir</a:t>
            </a:r>
            <a:r>
              <a:rPr lang="es-ES_tradnl" sz="1400" dirty="0" smtClean="0">
                <a:solidFill>
                  <a:srgbClr val="000000"/>
                </a:solidFill>
              </a:rPr>
              <a:t> v </a:t>
            </a:r>
            <a:r>
              <a:rPr lang="es-ES_tradnl" sz="1400" b="1" dirty="0" smtClean="0">
                <a:solidFill>
                  <a:srgbClr val="000080"/>
                </a:solidFill>
              </a:rPr>
              <a:t>Como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Entero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1400" dirty="0" smtClean="0">
                <a:solidFill>
                  <a:srgbClr val="000000"/>
                </a:solidFill>
              </a:rPr>
              <a:t> v</a:t>
            </a:r>
            <a:r>
              <a:rPr lang="es-ES_tradnl" sz="1400" b="1" dirty="0" smtClean="0">
                <a:solidFill>
                  <a:srgbClr val="000000"/>
                </a:solidFill>
              </a:rPr>
              <a:t>[</a:t>
            </a:r>
            <a:r>
              <a:rPr lang="es-ES_tradnl" sz="1400" dirty="0" smtClean="0">
                <a:solidFill>
                  <a:srgbClr val="000000"/>
                </a:solidFill>
              </a:rPr>
              <a:t>cantidad</a:t>
            </a:r>
            <a:r>
              <a:rPr lang="es-ES_tradnl" sz="1400" b="1" dirty="0" smtClean="0">
                <a:solidFill>
                  <a:srgbClr val="000000"/>
                </a:solidFill>
              </a:rPr>
              <a:t>]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Definir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</a:rPr>
              <a:t>indice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Como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Entero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Para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</a:rPr>
              <a:t>indice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00"/>
                </a:solidFill>
              </a:rPr>
              <a:t>=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8E6B23"/>
                </a:solidFill>
              </a:rPr>
              <a:t>0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Hasta</a:t>
            </a:r>
            <a:r>
              <a:rPr lang="es-ES_tradnl" sz="1400" dirty="0" smtClean="0">
                <a:solidFill>
                  <a:srgbClr val="000000"/>
                </a:solidFill>
              </a:rPr>
              <a:t> cantidad </a:t>
            </a:r>
            <a:r>
              <a:rPr lang="es-ES_tradnl" sz="1400" b="1" dirty="0" smtClean="0">
                <a:solidFill>
                  <a:srgbClr val="000000"/>
                </a:solidFill>
              </a:rPr>
              <a:t>-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8E6B23"/>
                </a:solidFill>
              </a:rPr>
              <a:t>1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Con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Paso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8E6B23"/>
                </a:solidFill>
              </a:rPr>
              <a:t>1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1400" b="1" dirty="0" smtClean="0">
                <a:solidFill>
                  <a:srgbClr val="000080"/>
                </a:solidFill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FF0000"/>
                </a:solidFill>
              </a:rPr>
              <a:t>"Ingrese v["</a:t>
            </a:r>
            <a:r>
              <a:rPr lang="es-ES_tradnl" sz="1400" b="1" dirty="0" smtClean="0">
                <a:solidFill>
                  <a:srgbClr val="000000"/>
                </a:solidFill>
              </a:rPr>
              <a:t>,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</a:rPr>
              <a:t>indice</a:t>
            </a:r>
            <a:r>
              <a:rPr lang="es-ES_tradnl" sz="1400" b="1" dirty="0" smtClean="0">
                <a:solidFill>
                  <a:srgbClr val="000000"/>
                </a:solidFill>
              </a:rPr>
              <a:t>,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FF0000"/>
                </a:solidFill>
              </a:rPr>
              <a:t>"]"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1400" b="1" dirty="0" smtClean="0">
                <a:solidFill>
                  <a:srgbClr val="000080"/>
                </a:solidFill>
              </a:rPr>
              <a:t>Leer</a:t>
            </a:r>
            <a:r>
              <a:rPr lang="es-ES_tradnl" sz="1400" dirty="0" smtClean="0">
                <a:solidFill>
                  <a:srgbClr val="000000"/>
                </a:solidFill>
              </a:rPr>
              <a:t> v</a:t>
            </a:r>
            <a:r>
              <a:rPr lang="es-ES_tradnl" sz="1400" b="1" dirty="0" smtClean="0">
                <a:solidFill>
                  <a:srgbClr val="000000"/>
                </a:solidFill>
              </a:rPr>
              <a:t>[</a:t>
            </a:r>
            <a:r>
              <a:rPr lang="es-ES_tradnl" sz="1400" dirty="0" err="1" smtClean="0">
                <a:solidFill>
                  <a:srgbClr val="000000"/>
                </a:solidFill>
              </a:rPr>
              <a:t>indice</a:t>
            </a:r>
            <a:r>
              <a:rPr lang="es-ES_tradnl" sz="1400" b="1" dirty="0" smtClean="0">
                <a:solidFill>
                  <a:srgbClr val="000000"/>
                </a:solidFill>
              </a:rPr>
              <a:t>]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err="1" smtClean="0">
                <a:solidFill>
                  <a:srgbClr val="000080"/>
                </a:solidFill>
              </a:rPr>
              <a:t>FinPara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Definir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</a:rPr>
              <a:t>numNeg</a:t>
            </a:r>
            <a:r>
              <a:rPr lang="es-ES_tradnl" sz="1400" b="1" dirty="0" smtClean="0">
                <a:solidFill>
                  <a:srgbClr val="000000"/>
                </a:solidFill>
              </a:rPr>
              <a:t>,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</a:rPr>
              <a:t>numCero</a:t>
            </a:r>
            <a:r>
              <a:rPr lang="es-ES_tradnl" sz="1400" b="1" dirty="0" smtClean="0">
                <a:solidFill>
                  <a:srgbClr val="000000"/>
                </a:solidFill>
              </a:rPr>
              <a:t>,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</a:rPr>
              <a:t>numPos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Como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Entero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dirty="0" err="1" smtClean="0">
                <a:solidFill>
                  <a:srgbClr val="000000"/>
                </a:solidFill>
              </a:rPr>
              <a:t>numNeg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00"/>
                </a:solidFill>
              </a:rPr>
              <a:t>=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8E6B23"/>
                </a:solidFill>
              </a:rPr>
              <a:t>0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dirty="0" err="1" smtClean="0">
                <a:solidFill>
                  <a:srgbClr val="000000"/>
                </a:solidFill>
              </a:rPr>
              <a:t>numCero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00"/>
                </a:solidFill>
              </a:rPr>
              <a:t>=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8E6B23"/>
                </a:solidFill>
              </a:rPr>
              <a:t>0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dirty="0" err="1" smtClean="0">
                <a:solidFill>
                  <a:srgbClr val="000000"/>
                </a:solidFill>
              </a:rPr>
              <a:t>numPos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00"/>
                </a:solidFill>
              </a:rPr>
              <a:t>=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8E6B23"/>
                </a:solidFill>
              </a:rPr>
              <a:t>0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64" y="835913"/>
            <a:ext cx="1719236" cy="110626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699591" y="2362710"/>
            <a:ext cx="402841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Para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indice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0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Hasta</a:t>
            </a:r>
            <a:r>
              <a:rPr lang="es-ES_tradnl" sz="1400" dirty="0">
                <a:solidFill>
                  <a:srgbClr val="000000"/>
                </a:solidFill>
              </a:rPr>
              <a:t> cantidad </a:t>
            </a:r>
            <a:r>
              <a:rPr lang="es-ES_tradnl" sz="1400" b="1" dirty="0">
                <a:solidFill>
                  <a:srgbClr val="000000"/>
                </a:solidFill>
              </a:rPr>
              <a:t>-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1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Con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Paso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1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400" b="1" dirty="0" smtClean="0">
                <a:solidFill>
                  <a:srgbClr val="000080"/>
                </a:solidFill>
              </a:rPr>
              <a:t>Si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000000"/>
                </a:solidFill>
              </a:rPr>
              <a:t>v</a:t>
            </a:r>
            <a:r>
              <a:rPr lang="es-ES_tradnl" sz="1400" b="1" dirty="0">
                <a:solidFill>
                  <a:srgbClr val="000000"/>
                </a:solidFill>
              </a:rPr>
              <a:t>[</a:t>
            </a:r>
            <a:r>
              <a:rPr lang="es-ES_tradnl" sz="1400" dirty="0" err="1">
                <a:solidFill>
                  <a:srgbClr val="000000"/>
                </a:solidFill>
              </a:rPr>
              <a:t>indice</a:t>
            </a:r>
            <a:r>
              <a:rPr lang="es-ES_tradnl" sz="1400" b="1" dirty="0">
                <a:solidFill>
                  <a:srgbClr val="000000"/>
                </a:solidFill>
              </a:rPr>
              <a:t>]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0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Entonces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1400" dirty="0" err="1" smtClean="0">
                <a:solidFill>
                  <a:srgbClr val="000000"/>
                </a:solidFill>
              </a:rPr>
              <a:t>numCero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numCero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+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1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400" b="1" dirty="0" smtClean="0">
                <a:solidFill>
                  <a:srgbClr val="000080"/>
                </a:solidFill>
              </a:rPr>
              <a:t>Sino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3"/>
            <a:r>
              <a:rPr lang="es-ES_tradnl" sz="1400" b="1" dirty="0" smtClean="0">
                <a:solidFill>
                  <a:srgbClr val="000080"/>
                </a:solidFill>
              </a:rPr>
              <a:t>Si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000000"/>
                </a:solidFill>
              </a:rPr>
              <a:t>v</a:t>
            </a:r>
            <a:r>
              <a:rPr lang="es-ES_tradnl" sz="1400" b="1" dirty="0">
                <a:solidFill>
                  <a:srgbClr val="000000"/>
                </a:solidFill>
              </a:rPr>
              <a:t>[</a:t>
            </a:r>
            <a:r>
              <a:rPr lang="es-ES_tradnl" sz="1400" dirty="0" err="1">
                <a:solidFill>
                  <a:srgbClr val="000000"/>
                </a:solidFill>
              </a:rPr>
              <a:t>indice</a:t>
            </a:r>
            <a:r>
              <a:rPr lang="es-ES_tradnl" sz="1400" b="1" dirty="0">
                <a:solidFill>
                  <a:srgbClr val="000000"/>
                </a:solidFill>
              </a:rPr>
              <a:t>]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&gt;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0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Entonces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4"/>
            <a:r>
              <a:rPr lang="es-ES_tradnl" sz="1400" dirty="0" err="1" smtClean="0">
                <a:solidFill>
                  <a:srgbClr val="000000"/>
                </a:solidFill>
              </a:rPr>
              <a:t>numPos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numPos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+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1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1400" b="1" dirty="0" smtClean="0">
                <a:solidFill>
                  <a:srgbClr val="000080"/>
                </a:solidFill>
              </a:rPr>
              <a:t>Sino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4"/>
            <a:r>
              <a:rPr lang="es-ES_tradnl" sz="1400" dirty="0" err="1" smtClean="0">
                <a:solidFill>
                  <a:srgbClr val="000000"/>
                </a:solidFill>
              </a:rPr>
              <a:t>numNeg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numNeg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+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1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14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14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Sin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Saltar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numPos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FF0000"/>
                </a:solidFill>
              </a:rPr>
              <a:t>" positivos, "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Sin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Saltar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numNeg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FF0000"/>
                </a:solidFill>
              </a:rPr>
              <a:t>" negativos, "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numCero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FF0000"/>
                </a:solidFill>
              </a:rPr>
              <a:t>" ceros"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r>
              <a:rPr lang="es-ES_tradnl" sz="1400" b="1" dirty="0" err="1" smtClean="0">
                <a:solidFill>
                  <a:srgbClr val="000080"/>
                </a:solidFill>
              </a:rPr>
              <a:t>FinAlgoritmo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1527395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>
                <a:solidFill>
                  <a:prstClr val="black"/>
                </a:solidFill>
              </a:rPr>
              <a:t>Estructuras de </a:t>
            </a:r>
            <a:r>
              <a:rPr lang="es-ES_tradnl" b="1" dirty="0" smtClean="0">
                <a:solidFill>
                  <a:prstClr val="black"/>
                </a:solidFill>
              </a:rPr>
              <a:t>Datos</a:t>
            </a:r>
            <a:br>
              <a:rPr lang="es-ES_tradnl" b="1" dirty="0" smtClean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Arreglos, Métodos y Pasaje </a:t>
            </a:r>
            <a:r>
              <a:rPr lang="es-ES_tradnl" sz="2800" i="1" dirty="0" smtClean="0">
                <a:solidFill>
                  <a:prstClr val="black"/>
                </a:solidFill>
              </a:rPr>
              <a:t>de Parámetros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5750885" cy="4351338"/>
          </a:xfrm>
        </p:spPr>
        <p:txBody>
          <a:bodyPr anchor="ctr">
            <a:norm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es-ES_tradnl" dirty="0"/>
              <a:t>Podemos </a:t>
            </a:r>
            <a:r>
              <a:rPr lang="es-ES_tradnl" b="1" dirty="0"/>
              <a:t>reutilizar</a:t>
            </a:r>
            <a:r>
              <a:rPr lang="es-ES_tradnl" dirty="0"/>
              <a:t> código</a:t>
            </a:r>
            <a:r>
              <a:rPr lang="es-ES_tradnl" dirty="0" smtClean="0"/>
              <a:t>!</a:t>
            </a:r>
            <a:endParaRPr lang="es-ES_tradnl" dirty="0"/>
          </a:p>
          <a:p>
            <a:pPr marL="342900" indent="-342900" algn="just">
              <a:buFont typeface="Arial" charset="0"/>
              <a:buChar char="•"/>
            </a:pPr>
            <a:r>
              <a:rPr lang="es-ES_tradnl" b="1" dirty="0"/>
              <a:t>No se puede </a:t>
            </a:r>
            <a:r>
              <a:rPr lang="es-ES_tradnl" dirty="0"/>
              <a:t>devolver un arreglo como retorno en </a:t>
            </a:r>
            <a:r>
              <a:rPr lang="es-ES_tradnl" dirty="0" err="1"/>
              <a:t>PSeInt</a:t>
            </a:r>
            <a:r>
              <a:rPr lang="es-ES_tradnl" sz="2000" dirty="0"/>
              <a:t> (en Java se puede</a:t>
            </a:r>
            <a:r>
              <a:rPr lang="es-ES_tradnl" sz="2000" dirty="0" smtClean="0"/>
              <a:t>)</a:t>
            </a:r>
            <a:endParaRPr lang="es-ES_tradnl" dirty="0"/>
          </a:p>
          <a:p>
            <a:pPr marL="342900" indent="-342900" algn="just">
              <a:buFont typeface="Arial" charset="0"/>
              <a:buChar char="•"/>
            </a:pPr>
            <a:r>
              <a:rPr lang="es-ES_tradnl" dirty="0"/>
              <a:t>Las </a:t>
            </a:r>
            <a:r>
              <a:rPr lang="es-ES_tradnl" b="1" dirty="0"/>
              <a:t>modificaciones</a:t>
            </a:r>
            <a:r>
              <a:rPr lang="es-ES_tradnl" dirty="0"/>
              <a:t> se pueden hacer </a:t>
            </a:r>
            <a:r>
              <a:rPr lang="es-ES_tradnl" b="1" dirty="0"/>
              <a:t>directamente</a:t>
            </a:r>
            <a:r>
              <a:rPr lang="es-ES_tradnl" dirty="0"/>
              <a:t> en los arreglos que pasamos como </a:t>
            </a:r>
            <a:r>
              <a:rPr lang="es-ES_tradnl" b="1" dirty="0"/>
              <a:t>parámetro</a:t>
            </a:r>
            <a:r>
              <a:rPr lang="es-ES_tradnl" sz="2000" dirty="0"/>
              <a:t> (solo funciona para arreglos y matrices, no para otros tipos de datos</a:t>
            </a:r>
            <a:r>
              <a:rPr lang="es-ES_tradnl" sz="2000" dirty="0" smtClean="0"/>
              <a:t>)</a:t>
            </a:r>
            <a:endParaRPr lang="es-ES_tradnl" sz="20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26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476" y="2765688"/>
            <a:ext cx="2386371" cy="31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73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Datos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 smtClean="0">
                <a:solidFill>
                  <a:prstClr val="black"/>
                </a:solidFill>
              </a:rPr>
              <a:t>Pasos para Migrar a Métodos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5793415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_tradnl" dirty="0"/>
              <a:t>Identificar código repetido o funcionalidad “reusable”</a:t>
            </a:r>
          </a:p>
          <a:p>
            <a:pPr marL="514350" indent="-514350">
              <a:buFont typeface="+mj-lt"/>
              <a:buAutoNum type="arabicPeriod"/>
            </a:pPr>
            <a:endParaRPr lang="es-ES_tradnl" dirty="0"/>
          </a:p>
          <a:p>
            <a:pPr marL="514350" indent="-514350">
              <a:buFont typeface="+mj-lt"/>
              <a:buAutoNum type="arabicPeriod"/>
            </a:pPr>
            <a:r>
              <a:rPr lang="es-ES_tradnl" dirty="0"/>
              <a:t>Identificar parámetros comunes y retorno (si fuese necesario devolver un resultado)</a:t>
            </a:r>
          </a:p>
          <a:p>
            <a:pPr marL="514350" indent="-514350">
              <a:buFont typeface="+mj-lt"/>
              <a:buAutoNum type="arabicPeriod"/>
            </a:pPr>
            <a:endParaRPr lang="es-ES_tradnl" dirty="0"/>
          </a:p>
          <a:p>
            <a:pPr marL="514350" indent="-514350">
              <a:buFont typeface="+mj-lt"/>
              <a:buAutoNum type="arabicPeriod"/>
            </a:pPr>
            <a:r>
              <a:rPr lang="es-ES_tradnl" dirty="0"/>
              <a:t>Modificar el código para aprovechar el código mejorado (por ejemplo, la carga de un vector o la escritura por pantalla</a:t>
            </a:r>
            <a:r>
              <a:rPr lang="es-ES_tradnl" dirty="0" smtClean="0"/>
              <a:t>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27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476" y="2765688"/>
            <a:ext cx="2386371" cy="31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79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Estructuras de Datos</a:t>
            </a:r>
            <a:br>
              <a:rPr lang="es-ES_tradnl" b="1" dirty="0" smtClean="0"/>
            </a:br>
            <a:r>
              <a:rPr lang="es-ES_tradnl" sz="2800" i="1" dirty="0" smtClean="0"/>
              <a:t>Sumar Arreglos (con Métodos)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Sumar los elementos de cada una de las posiciones de dos vectores y guardar el resultado en otro vector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El arreglo tiene dimensión 6 y los números de los dos vectores los carga el usuario</a:t>
            </a:r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28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t="-33" r="-31" b="7225"/>
          <a:stretch/>
        </p:blipFill>
        <p:spPr>
          <a:xfrm>
            <a:off x="4759888" y="3671023"/>
            <a:ext cx="4140000" cy="2880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7" name="Rectángulo 6"/>
          <p:cNvSpPr/>
          <p:nvPr/>
        </p:nvSpPr>
        <p:spPr>
          <a:xfrm>
            <a:off x="244080" y="4129759"/>
            <a:ext cx="45158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u="sng" dirty="0" smtClean="0">
                <a:latin typeface="Arial" charset="0"/>
                <a:ea typeface="Arial" charset="0"/>
                <a:cs typeface="Arial" charset="0"/>
              </a:rPr>
              <a:t>Ejemplo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s-ES_tradnl" sz="2400" dirty="0" smtClean="0">
                <a:latin typeface="Arial" charset="0"/>
                <a:ea typeface="Arial" charset="0"/>
                <a:cs typeface="Arial" charset="0"/>
              </a:rPr>
            </a:b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v1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1, 3, 7, 9, 9, 5 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v2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6, 9, 2, 5, 9, 4</a:t>
            </a:r>
          </a:p>
          <a:p>
            <a:r>
              <a:rPr lang="es-ES_tradnl" sz="2400" dirty="0" err="1" smtClean="0">
                <a:latin typeface="Arial" charset="0"/>
                <a:ea typeface="Arial" charset="0"/>
                <a:cs typeface="Arial" charset="0"/>
              </a:rPr>
              <a:t>vSuma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 = 	7, 12, 9, 14, 18, 9</a:t>
            </a:r>
            <a:endParaRPr lang="es-ES_tradnl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05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900000"/>
            <a:ext cx="9143968" cy="1220315"/>
          </a:xfrm>
        </p:spPr>
        <p:txBody>
          <a:bodyPr/>
          <a:lstStyle/>
          <a:p>
            <a:r>
              <a:rPr lang="es-AR" b="1" dirty="0" smtClean="0"/>
              <a:t>Buenas Prácticas de Programación</a:t>
            </a:r>
            <a:endParaRPr lang="es-AR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Entender el problema, diseñar una estrategia, implementar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Nombres representativos de variables y métodos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Código claro, comprensible, etc.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Identación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en las estructuras de control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Comentarios en el código 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//Así se comenta en </a:t>
            </a:r>
            <a:r>
              <a:rPr lang="es-AR" i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PSeInt</a:t>
            </a:r>
            <a:r>
              <a:rPr lang="es-AR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, con las dos barras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None/>
            </a:pPr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</a:t>
            </a:fld>
            <a:endParaRPr lang="es-ES_tradnl" dirty="0"/>
          </a:p>
        </p:txBody>
      </p:sp>
      <p:pic>
        <p:nvPicPr>
          <p:cNvPr id="7" name="6 Imagen" descr="buenasPracticvasProgramacion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299" y="3258878"/>
            <a:ext cx="27717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30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Estructuras de Datos</a:t>
            </a:r>
            <a:br>
              <a:rPr lang="es-ES_tradnl" b="1" dirty="0" smtClean="0"/>
            </a:br>
            <a:r>
              <a:rPr lang="es-ES_tradnl" sz="2800" i="1" dirty="0" smtClean="0"/>
              <a:t>Sumar Arreglos (con Métodos)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29</a:t>
            </a:fld>
            <a:endParaRPr lang="es-ES_tradnl" dirty="0"/>
          </a:p>
        </p:txBody>
      </p:sp>
      <p:sp>
        <p:nvSpPr>
          <p:cNvPr id="10" name="Rectángulo redondeado 9"/>
          <p:cNvSpPr/>
          <p:nvPr/>
        </p:nvSpPr>
        <p:spPr>
          <a:xfrm>
            <a:off x="786809" y="3168503"/>
            <a:ext cx="5172838" cy="990000"/>
          </a:xfrm>
          <a:prstGeom prst="roundRect">
            <a:avLst/>
          </a:prstGeom>
          <a:solidFill>
            <a:schemeClr val="accent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redondeado 10"/>
          <p:cNvSpPr/>
          <p:nvPr/>
        </p:nvSpPr>
        <p:spPr>
          <a:xfrm>
            <a:off x="786809" y="4401106"/>
            <a:ext cx="5172838" cy="990000"/>
          </a:xfrm>
          <a:prstGeom prst="roundRect">
            <a:avLst/>
          </a:prstGeom>
          <a:solidFill>
            <a:schemeClr val="accent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redondeado 11"/>
          <p:cNvSpPr/>
          <p:nvPr/>
        </p:nvSpPr>
        <p:spPr>
          <a:xfrm>
            <a:off x="427677" y="5553229"/>
            <a:ext cx="5555610" cy="270000"/>
          </a:xfrm>
          <a:prstGeom prst="roundRect">
            <a:avLst/>
          </a:prstGeom>
          <a:solidFill>
            <a:schemeClr val="accent3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ángulo redondeado 12"/>
          <p:cNvSpPr/>
          <p:nvPr/>
        </p:nvSpPr>
        <p:spPr>
          <a:xfrm>
            <a:off x="427677" y="5858634"/>
            <a:ext cx="5555610" cy="270000"/>
          </a:xfrm>
          <a:prstGeom prst="roundRect">
            <a:avLst/>
          </a:prstGeom>
          <a:solidFill>
            <a:srgbClr val="7030A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CuadroTexto 13"/>
          <p:cNvSpPr txBox="1"/>
          <p:nvPr/>
        </p:nvSpPr>
        <p:spPr>
          <a:xfrm>
            <a:off x="6746959" y="3968220"/>
            <a:ext cx="2397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La carga de los vectores esta repetida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746927" y="4655659"/>
            <a:ext cx="2397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La suma puede ser reutilizada (con el Para)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6746927" y="5548110"/>
            <a:ext cx="23970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La escritura por pantalla puede ser reutilizada </a:t>
            </a:r>
          </a:p>
          <a:p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(con el Para)</a:t>
            </a:r>
          </a:p>
        </p:txBody>
      </p:sp>
      <p:cxnSp>
        <p:nvCxnSpPr>
          <p:cNvPr id="20" name="Conector recto de flecha 19"/>
          <p:cNvCxnSpPr>
            <a:stCxn id="16" idx="1"/>
            <a:endCxn id="13" idx="3"/>
          </p:cNvCxnSpPr>
          <p:nvPr/>
        </p:nvCxnSpPr>
        <p:spPr>
          <a:xfrm flipH="1">
            <a:off x="5983287" y="5978997"/>
            <a:ext cx="763640" cy="146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20"/>
          <p:cNvSpPr/>
          <p:nvPr/>
        </p:nvSpPr>
        <p:spPr>
          <a:xfrm>
            <a:off x="427677" y="1909833"/>
            <a:ext cx="4975940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 smtClean="0">
                <a:solidFill>
                  <a:srgbClr val="000080"/>
                </a:solidFill>
                <a:effectLst/>
              </a:rPr>
              <a:t>Algoritmo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SumarArreglos</a:t>
            </a:r>
            <a:endParaRPr lang="es-ES_tradnl" sz="1600" dirty="0" smtClean="0">
              <a:solidFill>
                <a:srgbClr val="000000"/>
              </a:solidFill>
              <a:effectLst/>
            </a:endParaRP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i="1" dirty="0" smtClean="0">
                <a:solidFill>
                  <a:srgbClr val="969696"/>
                </a:solidFill>
                <a:effectLst/>
              </a:rPr>
              <a:t>//Cargo el vector v1 </a:t>
            </a: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"Ingrese el valor de v1["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"]"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i="1" dirty="0" smtClean="0">
                <a:solidFill>
                  <a:srgbClr val="969696"/>
                </a:solidFill>
                <a:effectLst/>
              </a:rPr>
              <a:t>//Cargo el vector v2 </a:t>
            </a: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"Ingrese el valor de v2["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"]"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i="1" dirty="0" smtClean="0">
                <a:solidFill>
                  <a:srgbClr val="969696"/>
                </a:solidFill>
                <a:effectLst/>
              </a:rPr>
              <a:t>//Sumo los valores y muestro </a:t>
            </a: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</a:t>
            </a:r>
            <a:r>
              <a:rPr lang="es-ES_tradnl" sz="1600" dirty="0" err="1" smtClean="0">
                <a:solidFill>
                  <a:srgbClr val="FF0000"/>
                </a:solidFill>
                <a:effectLst/>
              </a:rPr>
              <a:t>vSuma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["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"]="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1600" b="1" dirty="0" err="1" smtClean="0">
                <a:solidFill>
                  <a:srgbClr val="000080"/>
                </a:solidFill>
                <a:effectLst/>
              </a:rPr>
              <a:t>FinAlgoritmo</a:t>
            </a:r>
            <a:endParaRPr lang="es-ES_tradnl" sz="1600" dirty="0"/>
          </a:p>
        </p:txBody>
      </p:sp>
      <p:cxnSp>
        <p:nvCxnSpPr>
          <p:cNvPr id="576" name="Conector recto de flecha 575"/>
          <p:cNvCxnSpPr>
            <a:stCxn id="14" idx="1"/>
            <a:endCxn id="11" idx="3"/>
          </p:cNvCxnSpPr>
          <p:nvPr/>
        </p:nvCxnSpPr>
        <p:spPr>
          <a:xfrm flipH="1">
            <a:off x="5959647" y="4260608"/>
            <a:ext cx="787312" cy="6354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Conector recto de flecha 576"/>
          <p:cNvCxnSpPr>
            <a:stCxn id="14" idx="1"/>
            <a:endCxn id="10" idx="3"/>
          </p:cNvCxnSpPr>
          <p:nvPr/>
        </p:nvCxnSpPr>
        <p:spPr>
          <a:xfrm flipH="1" flipV="1">
            <a:off x="5959647" y="3663503"/>
            <a:ext cx="787312" cy="5971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Conector recto de flecha 677"/>
          <p:cNvCxnSpPr>
            <a:stCxn id="15" idx="1"/>
            <a:endCxn id="12" idx="3"/>
          </p:cNvCxnSpPr>
          <p:nvPr/>
        </p:nvCxnSpPr>
        <p:spPr>
          <a:xfrm flipH="1">
            <a:off x="5983287" y="4948047"/>
            <a:ext cx="763640" cy="740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41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 Sumar Arreglos (con Métodos)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30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t="-33" r="-31" b="7225"/>
          <a:stretch/>
        </p:blipFill>
        <p:spPr>
          <a:xfrm>
            <a:off x="6539918" y="4627251"/>
            <a:ext cx="2446064" cy="1701610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Rectángulo 5"/>
          <p:cNvSpPr/>
          <p:nvPr/>
        </p:nvSpPr>
        <p:spPr>
          <a:xfrm>
            <a:off x="244081" y="2706992"/>
            <a:ext cx="851714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SubAlgoritmo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cargarVector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v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cantidad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1</a:t>
            </a:r>
          </a:p>
          <a:p>
            <a:pPr lvl="2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FF0000"/>
                </a:solidFill>
                <a:effectLst/>
              </a:rPr>
              <a:t>"Ingrese el valor de la posición "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FF0000"/>
                </a:solidFill>
                <a:effectLst/>
              </a:rPr>
              <a:t>":"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FinSubAlgoritmo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870081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 Sumar Arreglos (con Métodos)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31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t="-33" r="-31" b="7225"/>
          <a:stretch/>
        </p:blipFill>
        <p:spPr>
          <a:xfrm>
            <a:off x="6539918" y="4627251"/>
            <a:ext cx="2446064" cy="1701610"/>
          </a:xfrm>
          <a:prstGeom prst="rect">
            <a:avLst/>
          </a:prstGeom>
          <a:effectLst>
            <a:softEdge rad="0"/>
          </a:effectLst>
        </p:spPr>
      </p:pic>
      <p:sp>
        <p:nvSpPr>
          <p:cNvPr id="9" name="Rectángulo 8"/>
          <p:cNvSpPr/>
          <p:nvPr/>
        </p:nvSpPr>
        <p:spPr>
          <a:xfrm>
            <a:off x="951379" y="2800400"/>
            <a:ext cx="724124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SubAlgoritmo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mostrarVector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v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cantidad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FF0000"/>
                </a:solidFill>
                <a:effectLst/>
              </a:rPr>
              <a:t>" "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FinPara</a:t>
            </a:r>
            <a:endParaRPr lang="es-ES_tradnl" sz="2800" dirty="0" smtClean="0">
              <a:solidFill>
                <a:srgbClr val="000000"/>
              </a:solidFill>
              <a:effectLst/>
            </a:endParaRPr>
          </a:p>
          <a:p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FinSubAlgoritmo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837407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 Sumar Arreglos (con Métodos)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32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t="-33" r="-31" b="7225"/>
          <a:stretch/>
        </p:blipFill>
        <p:spPr>
          <a:xfrm>
            <a:off x="6539918" y="4627251"/>
            <a:ext cx="2446064" cy="1701610"/>
          </a:xfrm>
          <a:prstGeom prst="rect">
            <a:avLst/>
          </a:prstGeom>
          <a:effectLst>
            <a:softEdge rad="0"/>
          </a:effectLst>
        </p:spPr>
      </p:pic>
      <p:sp>
        <p:nvSpPr>
          <p:cNvPr id="8" name="Rectángulo 7"/>
          <p:cNvSpPr/>
          <p:nvPr/>
        </p:nvSpPr>
        <p:spPr>
          <a:xfrm>
            <a:off x="671179" y="2430673"/>
            <a:ext cx="785792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SubAlgoritmo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sumarVector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v1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cantidad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FinSubAlgoritmo</a:t>
            </a:r>
            <a:r>
              <a:rPr lang="es-ES_tradnl" dirty="0" smtClean="0"/>
              <a:t/>
            </a:r>
            <a:br>
              <a:rPr lang="es-ES_tradnl" dirty="0" smtClean="0"/>
            </a:br>
            <a:endParaRPr lang="es-ES_tradnl" dirty="0"/>
          </a:p>
        </p:txBody>
      </p:sp>
      <p:sp>
        <p:nvSpPr>
          <p:cNvPr id="10" name="Elipse 9"/>
          <p:cNvSpPr/>
          <p:nvPr/>
        </p:nvSpPr>
        <p:spPr>
          <a:xfrm>
            <a:off x="1405294" y="3615965"/>
            <a:ext cx="2764465" cy="717214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Elipse 10"/>
          <p:cNvSpPr/>
          <p:nvPr/>
        </p:nvSpPr>
        <p:spPr>
          <a:xfrm>
            <a:off x="5530727" y="2366878"/>
            <a:ext cx="1627345" cy="717214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CuadroTexto 11"/>
          <p:cNvSpPr txBox="1"/>
          <p:nvPr/>
        </p:nvSpPr>
        <p:spPr>
          <a:xfrm>
            <a:off x="592232" y="5311238"/>
            <a:ext cx="4724047" cy="107721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Los cambios en </a:t>
            </a:r>
            <a:r>
              <a:rPr lang="es-ES_tradnl" sz="1600" dirty="0" err="1" smtClean="0">
                <a:latin typeface="Arial" charset="0"/>
                <a:ea typeface="Arial" charset="0"/>
                <a:cs typeface="Arial" charset="0"/>
              </a:rPr>
              <a:t>vSuma</a:t>
            </a:r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 se hacen en la variable definida externamente, es decir, que cambiamos sus valores en el </a:t>
            </a:r>
            <a:r>
              <a:rPr lang="es-ES_tradnl" sz="1600" dirty="0" err="1" smtClean="0">
                <a:latin typeface="Arial" charset="0"/>
                <a:ea typeface="Arial" charset="0"/>
                <a:cs typeface="Arial" charset="0"/>
              </a:rPr>
              <a:t>SubAlgoritmo</a:t>
            </a:r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 para que puedan ser observados en el Algoritmo principal</a:t>
            </a:r>
            <a:endParaRPr lang="es-ES_tradnl" sz="16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" name="Conector recto de flecha 5"/>
          <p:cNvCxnSpPr>
            <a:stCxn id="12" idx="0"/>
            <a:endCxn id="10" idx="4"/>
          </p:cNvCxnSpPr>
          <p:nvPr/>
        </p:nvCxnSpPr>
        <p:spPr>
          <a:xfrm flipH="1" flipV="1">
            <a:off x="2787527" y="4333179"/>
            <a:ext cx="166729" cy="97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>
            <a:stCxn id="12" idx="0"/>
            <a:endCxn id="11" idx="4"/>
          </p:cNvCxnSpPr>
          <p:nvPr/>
        </p:nvCxnSpPr>
        <p:spPr>
          <a:xfrm flipV="1">
            <a:off x="2954256" y="3084092"/>
            <a:ext cx="3390144" cy="22271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95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 Sumar Arreglos (con Métodos)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33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t="-33" r="-31" b="7225"/>
          <a:stretch/>
        </p:blipFill>
        <p:spPr>
          <a:xfrm>
            <a:off x="6539918" y="4627251"/>
            <a:ext cx="2446064" cy="1701610"/>
          </a:xfrm>
          <a:prstGeom prst="rect">
            <a:avLst/>
          </a:prstGeom>
          <a:effectLst>
            <a:softEdge rad="0"/>
          </a:effectLst>
        </p:spPr>
      </p:pic>
      <p:sp>
        <p:nvSpPr>
          <p:cNvPr id="14" name="Rectángulo 13"/>
          <p:cNvSpPr/>
          <p:nvPr/>
        </p:nvSpPr>
        <p:spPr>
          <a:xfrm>
            <a:off x="2573505" y="2120315"/>
            <a:ext cx="396641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rgbClr val="000080"/>
                </a:solidFill>
                <a:effectLst/>
              </a:rPr>
              <a:t>Algoritmo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  <a:effectLst/>
              </a:rPr>
              <a:t>SumarArreglosMetodos</a:t>
            </a:r>
            <a:endParaRPr lang="es-ES_tradnl" dirty="0" smtClean="0">
              <a:solidFill>
                <a:srgbClr val="000000"/>
              </a:solidFill>
              <a:effectLst/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smtClean="0">
                <a:solidFill>
                  <a:srgbClr val="FF0000"/>
                </a:solidFill>
                <a:effectLst/>
              </a:rPr>
              <a:t>"Cargando v1"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dirty="0" err="1" smtClean="0">
                <a:solidFill>
                  <a:srgbClr val="000000"/>
                </a:solidFill>
                <a:effectLst/>
              </a:rPr>
              <a:t>cargarVector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v1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smtClean="0">
                <a:solidFill>
                  <a:srgbClr val="FF0000"/>
                </a:solidFill>
                <a:effectLst/>
              </a:rPr>
              <a:t>"Cargando v2"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dirty="0" err="1" smtClean="0">
                <a:solidFill>
                  <a:srgbClr val="000000"/>
                </a:solidFill>
                <a:effectLst/>
              </a:rPr>
              <a:t>cargarVector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v2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  <a:effectLst/>
              </a:rPr>
              <a:t>sumarVector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v1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smtClean="0">
                <a:solidFill>
                  <a:srgbClr val="FF0000"/>
                </a:solidFill>
                <a:effectLst/>
              </a:rPr>
              <a:t>"Valores de v1"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dirty="0" err="1" smtClean="0">
                <a:solidFill>
                  <a:srgbClr val="000000"/>
                </a:solidFill>
                <a:effectLst/>
              </a:rPr>
              <a:t>mostrarVector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v1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smtClean="0">
                <a:solidFill>
                  <a:srgbClr val="FF0000"/>
                </a:solidFill>
                <a:effectLst/>
              </a:rPr>
              <a:t>"Valores de v2"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dirty="0" err="1" smtClean="0">
                <a:solidFill>
                  <a:srgbClr val="000000"/>
                </a:solidFill>
                <a:effectLst/>
              </a:rPr>
              <a:t>mostrarVector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v2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smtClean="0">
                <a:solidFill>
                  <a:srgbClr val="FF0000"/>
                </a:solidFill>
                <a:effectLst/>
              </a:rPr>
              <a:t>"Valores de </a:t>
            </a:r>
            <a:r>
              <a:rPr lang="es-ES_tradnl" dirty="0" err="1" smtClean="0">
                <a:solidFill>
                  <a:srgbClr val="FF0000"/>
                </a:solidFill>
                <a:effectLst/>
              </a:rPr>
              <a:t>vSuma</a:t>
            </a:r>
            <a:r>
              <a:rPr lang="es-ES_tradnl" dirty="0" smtClean="0">
                <a:solidFill>
                  <a:srgbClr val="FF0000"/>
                </a:solidFill>
                <a:effectLst/>
              </a:rPr>
              <a:t>"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dirty="0" err="1" smtClean="0">
                <a:solidFill>
                  <a:srgbClr val="000000"/>
                </a:solidFill>
                <a:effectLst/>
              </a:rPr>
              <a:t>mostrarVector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  <a:effectLst/>
              </a:rPr>
              <a:t>FinAlgoritmo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0219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Invertir </a:t>
            </a:r>
            <a:r>
              <a:rPr lang="es-ES_tradnl" sz="2800" i="1" dirty="0" smtClean="0"/>
              <a:t>Arreglo (con Métodos)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charset="0"/>
              <a:buChar char="•"/>
            </a:pPr>
            <a:r>
              <a:rPr lang="es-ES_tradnl" sz="2000" b="1" dirty="0" smtClean="0"/>
              <a:t>Almacene</a:t>
            </a:r>
            <a:r>
              <a:rPr lang="es-ES_tradnl" sz="2000" dirty="0" smtClean="0"/>
              <a:t> en un arreglo de tamaño</a:t>
            </a:r>
            <a:r>
              <a:rPr lang="es-ES_tradnl" sz="2000" b="1" dirty="0" smtClean="0"/>
              <a:t> N </a:t>
            </a:r>
            <a:r>
              <a:rPr lang="es-ES_tradnl" sz="2000" dirty="0" smtClean="0"/>
              <a:t>los números ingresados por el usuario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_tradnl" sz="2000" dirty="0" smtClean="0"/>
              <a:t>La </a:t>
            </a:r>
            <a:r>
              <a:rPr lang="es-ES_tradnl" sz="2000" b="1" dirty="0"/>
              <a:t>dimensión </a:t>
            </a:r>
            <a:r>
              <a:rPr lang="es-ES_tradnl" sz="2000" b="1" dirty="0" smtClean="0"/>
              <a:t>N </a:t>
            </a:r>
            <a:r>
              <a:rPr lang="es-ES_tradnl" sz="2000" dirty="0" smtClean="0"/>
              <a:t>también es </a:t>
            </a:r>
            <a:r>
              <a:rPr lang="es-ES_tradnl" sz="2000" dirty="0"/>
              <a:t>ingresada por el usuario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_tradnl" sz="2000" b="1" dirty="0"/>
              <a:t>Muestre</a:t>
            </a:r>
            <a:r>
              <a:rPr lang="es-ES_tradnl" sz="2000" dirty="0"/>
              <a:t> los números del arreglo pero del último al primero</a:t>
            </a:r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34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607926" y="4188891"/>
            <a:ext cx="48359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u="sng" dirty="0" smtClean="0">
                <a:latin typeface="Arial" charset="0"/>
                <a:ea typeface="Arial" charset="0"/>
                <a:cs typeface="Arial" charset="0"/>
              </a:rPr>
              <a:t>Ejemplo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s-ES_tradnl" sz="2400" dirty="0" smtClean="0">
                <a:latin typeface="Arial" charset="0"/>
                <a:ea typeface="Arial" charset="0"/>
                <a:cs typeface="Arial" charset="0"/>
              </a:rPr>
            </a:b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	1, 3, 7, 9, 9, 5 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La salida es:		5, 9, 9, 7, 3, 1</a:t>
            </a:r>
            <a:endParaRPr lang="es-ES_tradnl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571" y="3553290"/>
            <a:ext cx="3293753" cy="284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43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 smtClean="0"/>
              <a:t>Invertir Arreglo (con Métodos)</a:t>
            </a:r>
            <a:endParaRPr lang="es-ES_tradnl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35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241545" y="1965390"/>
            <a:ext cx="564635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smtClean="0">
                <a:solidFill>
                  <a:srgbClr val="000080"/>
                </a:solidFill>
                <a:effectLst/>
              </a:rPr>
              <a:t>Algoritmo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InvertirArreglo</a:t>
            </a:r>
            <a:endParaRPr lang="es-ES_tradnl" sz="2000" dirty="0" smtClean="0">
              <a:solidFill>
                <a:srgbClr val="000000"/>
              </a:solidFill>
              <a:effectLst/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Entero</a:t>
            </a:r>
            <a:endParaRPr lang="es-ES_tradnl" sz="2000" dirty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"Ingrese la cantidad de números:"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v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cantidad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"Ingrese v["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"]"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Sin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Saltar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 "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FinAlgoritmo</a:t>
            </a:r>
            <a:endParaRPr lang="es-ES_tradnl" sz="2000" dirty="0"/>
          </a:p>
        </p:txBody>
      </p:sp>
      <p:sp>
        <p:nvSpPr>
          <p:cNvPr id="7" name="Rectángulo redondeado 6"/>
          <p:cNvSpPr/>
          <p:nvPr/>
        </p:nvSpPr>
        <p:spPr>
          <a:xfrm>
            <a:off x="552893" y="4146697"/>
            <a:ext cx="5335009" cy="1278871"/>
          </a:xfrm>
          <a:prstGeom prst="roundRect">
            <a:avLst/>
          </a:prstGeom>
          <a:solidFill>
            <a:schemeClr val="accent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redondeado 7"/>
          <p:cNvSpPr/>
          <p:nvPr/>
        </p:nvSpPr>
        <p:spPr>
          <a:xfrm>
            <a:off x="552893" y="5425568"/>
            <a:ext cx="5335009" cy="846999"/>
          </a:xfrm>
          <a:prstGeom prst="roundRect">
            <a:avLst/>
          </a:prstGeom>
          <a:solidFill>
            <a:schemeClr val="tx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CuadroTexto 8"/>
          <p:cNvSpPr txBox="1"/>
          <p:nvPr/>
        </p:nvSpPr>
        <p:spPr>
          <a:xfrm>
            <a:off x="6815819" y="2817684"/>
            <a:ext cx="2129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La carga de los vectores esta repetida (</a:t>
            </a:r>
            <a:r>
              <a:rPr lang="es-ES_tradnl" u="sng" dirty="0" smtClean="0">
                <a:latin typeface="Arial" charset="0"/>
                <a:ea typeface="Arial" charset="0"/>
                <a:cs typeface="Arial" charset="0"/>
              </a:rPr>
              <a:t>y ya la implementamos</a:t>
            </a:r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!)</a:t>
            </a:r>
          </a:p>
        </p:txBody>
      </p:sp>
      <p:cxnSp>
        <p:nvCxnSpPr>
          <p:cNvPr id="10" name="Conector recto de flecha 9"/>
          <p:cNvCxnSpPr>
            <a:stCxn id="9" idx="1"/>
            <a:endCxn id="6" idx="3"/>
          </p:cNvCxnSpPr>
          <p:nvPr/>
        </p:nvCxnSpPr>
        <p:spPr>
          <a:xfrm flipH="1">
            <a:off x="5887902" y="3417849"/>
            <a:ext cx="927917" cy="9020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6860669" y="4087626"/>
            <a:ext cx="2084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Mostrar invertido podría ser un método nuevo</a:t>
            </a:r>
          </a:p>
        </p:txBody>
      </p:sp>
      <p:cxnSp>
        <p:nvCxnSpPr>
          <p:cNvPr id="12" name="Conector recto de flecha 11"/>
          <p:cNvCxnSpPr>
            <a:stCxn id="11" idx="1"/>
          </p:cNvCxnSpPr>
          <p:nvPr/>
        </p:nvCxnSpPr>
        <p:spPr>
          <a:xfrm flipH="1">
            <a:off x="5887904" y="4549291"/>
            <a:ext cx="972765" cy="8979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6685467" y="5248902"/>
            <a:ext cx="2435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Invertir un arreglo también podría ser útil (y una alternativa a mostrar invertido)</a:t>
            </a:r>
          </a:p>
        </p:txBody>
      </p:sp>
      <p:cxnSp>
        <p:nvCxnSpPr>
          <p:cNvPr id="14" name="Conector recto de flecha 13"/>
          <p:cNvCxnSpPr>
            <a:stCxn id="13" idx="1"/>
            <a:endCxn id="8" idx="3"/>
          </p:cNvCxnSpPr>
          <p:nvPr/>
        </p:nvCxnSpPr>
        <p:spPr>
          <a:xfrm flipH="1">
            <a:off x="5887902" y="5849067"/>
            <a:ext cx="797565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96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1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 smtClean="0"/>
              <a:t>Invertir Arreglo (con Métodos)</a:t>
            </a:r>
            <a:endParaRPr lang="es-ES_tradnl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36</a:t>
            </a:fld>
            <a:endParaRPr lang="es-ES_tradnl" dirty="0"/>
          </a:p>
        </p:txBody>
      </p:sp>
      <p:sp>
        <p:nvSpPr>
          <p:cNvPr id="24" name="Rectángulo 23"/>
          <p:cNvSpPr/>
          <p:nvPr/>
        </p:nvSpPr>
        <p:spPr>
          <a:xfrm>
            <a:off x="436365" y="2418026"/>
            <a:ext cx="827127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b="1" dirty="0" err="1" smtClean="0">
                <a:solidFill>
                  <a:srgbClr val="000080"/>
                </a:solidFill>
                <a:effectLst/>
              </a:rPr>
              <a:t>SubAlgoritmo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cargarVector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v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cantidad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32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"Ingrese el valor en "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":"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32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32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b="1" dirty="0" err="1" smtClean="0">
                <a:solidFill>
                  <a:srgbClr val="000080"/>
                </a:solidFill>
                <a:effectLst/>
              </a:rPr>
              <a:t>FinSubAlgoritmo</a:t>
            </a:r>
            <a:endParaRPr lang="es-ES_tradnl" sz="3200" dirty="0"/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817" y="4814888"/>
            <a:ext cx="1880438" cy="16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 smtClean="0"/>
              <a:t>Invertir Arreglo (con Métodos)</a:t>
            </a:r>
            <a:endParaRPr lang="es-ES_tradnl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37</a:t>
            </a:fld>
            <a:endParaRPr lang="es-ES_tradnl" dirty="0"/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817" y="4814888"/>
            <a:ext cx="1880438" cy="162187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16310" y="2596219"/>
            <a:ext cx="811138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b="1" dirty="0" err="1" smtClean="0">
                <a:solidFill>
                  <a:srgbClr val="000080"/>
                </a:solidFill>
                <a:effectLst/>
              </a:rPr>
              <a:t>SubAlgoritmo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mostrarVector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v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cantidad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32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" "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3200" b="1" dirty="0" err="1" smtClean="0">
                <a:solidFill>
                  <a:srgbClr val="000080"/>
                </a:solidFill>
                <a:effectLst/>
              </a:rPr>
              <a:t>FinPara</a:t>
            </a:r>
            <a:endParaRPr lang="es-ES_tradnl" sz="3200" b="1" dirty="0" smtClean="0">
              <a:solidFill>
                <a:srgbClr val="000080"/>
              </a:solidFill>
              <a:effectLst/>
            </a:endParaRPr>
          </a:p>
          <a:p>
            <a:r>
              <a:rPr lang="es-ES_tradnl" sz="3200" b="1" dirty="0" err="1" smtClean="0">
                <a:solidFill>
                  <a:srgbClr val="000080"/>
                </a:solidFill>
                <a:effectLst/>
              </a:rPr>
              <a:t>FinSubAlgoritmo</a:t>
            </a:r>
            <a:endParaRPr lang="es-ES_tradnl" sz="3200" dirty="0"/>
          </a:p>
        </p:txBody>
      </p:sp>
    </p:spTree>
    <p:extLst>
      <p:ext uri="{BB962C8B-B14F-4D97-AF65-F5344CB8AC3E}">
        <p14:creationId xmlns:p14="http://schemas.microsoft.com/office/powerpoint/2010/main" val="184940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 smtClean="0"/>
              <a:t>Invertir Arreglo (con Métodos)</a:t>
            </a:r>
            <a:endParaRPr lang="es-ES_tradnl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38</a:t>
            </a:fld>
            <a:endParaRPr lang="es-ES_tradnl" dirty="0"/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817" y="4814888"/>
            <a:ext cx="1880438" cy="1621878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84303" y="2824375"/>
            <a:ext cx="857539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b="1" dirty="0" err="1" smtClean="0">
                <a:solidFill>
                  <a:srgbClr val="000080"/>
                </a:solidFill>
                <a:effectLst/>
              </a:rPr>
              <a:t>SubAlgoritmo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mostrarVectorInvertido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v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cantidad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32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" "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32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endParaRPr lang="es-ES_tradnl" sz="3200" b="1" dirty="0" smtClean="0">
              <a:solidFill>
                <a:srgbClr val="000080"/>
              </a:solidFill>
              <a:effectLst/>
            </a:endParaRPr>
          </a:p>
          <a:p>
            <a:r>
              <a:rPr lang="es-ES_tradnl" sz="3200" b="1" dirty="0" err="1" smtClean="0">
                <a:solidFill>
                  <a:srgbClr val="000080"/>
                </a:solidFill>
                <a:effectLst/>
              </a:rPr>
              <a:t>FinSubAlgoritmo</a:t>
            </a:r>
            <a:endParaRPr lang="es-ES_tradnl" sz="3200" dirty="0"/>
          </a:p>
        </p:txBody>
      </p:sp>
    </p:spTree>
    <p:extLst>
      <p:ext uri="{BB962C8B-B14F-4D97-AF65-F5344CB8AC3E}">
        <p14:creationId xmlns:p14="http://schemas.microsoft.com/office/powerpoint/2010/main" val="179142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900000"/>
            <a:ext cx="9143968" cy="1220315"/>
          </a:xfrm>
        </p:spPr>
        <p:txBody>
          <a:bodyPr/>
          <a:lstStyle/>
          <a:p>
            <a:r>
              <a:rPr lang="es-AR" b="1" dirty="0" smtClean="0"/>
              <a:t>Buenas Prácticas de Programación</a:t>
            </a:r>
            <a:endParaRPr lang="es-AR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Usar métodos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 duplicar código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Dividir el problema en sub problemas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Construir el código tan simple como sea posible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 el código funcione no significa que esté bien programado</a:t>
            </a:r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</a:t>
            </a:fld>
            <a:endParaRPr lang="es-ES_tradnl" dirty="0"/>
          </a:p>
        </p:txBody>
      </p:sp>
      <p:pic>
        <p:nvPicPr>
          <p:cNvPr id="6" name="5 Imagen" descr="buenasPracticasProgramac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018" y="2120315"/>
            <a:ext cx="2425332" cy="149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24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 smtClean="0"/>
              <a:t>Invertir Arreglo (con Métodos)</a:t>
            </a:r>
            <a:endParaRPr lang="es-ES_tradnl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39</a:t>
            </a:fld>
            <a:endParaRPr lang="es-ES_tradnl" dirty="0"/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817" y="4814888"/>
            <a:ext cx="1880438" cy="162187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28366" y="2052840"/>
            <a:ext cx="63055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SubAlgoritmo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invertirVector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v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cantidad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indiceIzq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indiceDer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aux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indiceIzq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indiceDer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Mientras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indiceIzq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&lt;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indiceDer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Hacer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aux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indiceIzq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400" dirty="0" smtClean="0">
                <a:solidFill>
                  <a:srgbClr val="000000"/>
                </a:solidFill>
                <a:effectLst/>
              </a:rPr>
              <a:t>v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indiceIzq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indiceDer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400" dirty="0" smtClean="0">
                <a:solidFill>
                  <a:srgbClr val="000000"/>
                </a:solidFill>
                <a:effectLst/>
              </a:rPr>
              <a:t>v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indiceDer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aux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indiceIzq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indiceIzq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indiceDer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indiceDer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FinMientras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FinSubAlgoritmo</a:t>
            </a:r>
            <a:endParaRPr lang="es-ES_tradnl" sz="2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3326" y="2975500"/>
            <a:ext cx="2758985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Defino </a:t>
            </a:r>
            <a:r>
              <a:rPr lang="es-ES_tradnl" sz="1600" smtClean="0">
                <a:latin typeface="Arial" charset="0"/>
                <a:ea typeface="Arial" charset="0"/>
                <a:cs typeface="Arial" charset="0"/>
              </a:rPr>
              <a:t>dos índices </a:t>
            </a:r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para moverme desde el primer elemento a la izquierda hacia la derecha y desde el ultimo elemento a la derecha hacia la izquierda</a:t>
            </a:r>
            <a:endParaRPr lang="es-ES_tradnl" sz="16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Conector recto de flecha 9"/>
          <p:cNvCxnSpPr/>
          <p:nvPr/>
        </p:nvCxnSpPr>
        <p:spPr>
          <a:xfrm flipH="1" flipV="1">
            <a:off x="4104167" y="2975501"/>
            <a:ext cx="2049159" cy="8096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4635795" y="5113327"/>
            <a:ext cx="2126513" cy="132343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Incremento </a:t>
            </a:r>
            <a:r>
              <a:rPr lang="es-ES_tradnl" sz="1600" dirty="0" err="1" smtClean="0">
                <a:latin typeface="Arial" charset="0"/>
                <a:ea typeface="Arial" charset="0"/>
                <a:cs typeface="Arial" charset="0"/>
              </a:rPr>
              <a:t>indiceIzq</a:t>
            </a:r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 en 1 y decremento </a:t>
            </a:r>
            <a:r>
              <a:rPr lang="es-ES_tradnl" sz="1600" dirty="0" err="1" smtClean="0">
                <a:latin typeface="Arial" charset="0"/>
                <a:ea typeface="Arial" charset="0"/>
                <a:cs typeface="Arial" charset="0"/>
              </a:rPr>
              <a:t>indiceDer</a:t>
            </a:r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 en 1, hasta que haya pasado la mitad del arreglo</a:t>
            </a:r>
            <a:endParaRPr lang="es-ES_tradnl" sz="16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4" name="Conector recto de flecha 13"/>
          <p:cNvCxnSpPr>
            <a:stCxn id="13" idx="1"/>
          </p:cNvCxnSpPr>
          <p:nvPr/>
        </p:nvCxnSpPr>
        <p:spPr>
          <a:xfrm flipH="1" flipV="1">
            <a:off x="4274289" y="5400345"/>
            <a:ext cx="361506" cy="374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redondeado 16"/>
          <p:cNvSpPr/>
          <p:nvPr/>
        </p:nvSpPr>
        <p:spPr>
          <a:xfrm>
            <a:off x="1105785" y="3929217"/>
            <a:ext cx="3530010" cy="1107734"/>
          </a:xfrm>
          <a:prstGeom prst="roundRect">
            <a:avLst/>
          </a:prstGeom>
          <a:solidFill>
            <a:schemeClr val="accent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7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 smtClean="0"/>
              <a:t>Invertir Arreglo (con Métodos)</a:t>
            </a:r>
            <a:endParaRPr lang="es-ES_tradnl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40</a:t>
            </a:fld>
            <a:endParaRPr lang="es-ES_tradnl" dirty="0"/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817" y="4814888"/>
            <a:ext cx="1880438" cy="162187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036799" y="1930238"/>
            <a:ext cx="507040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smtClean="0">
                <a:solidFill>
                  <a:srgbClr val="000080"/>
                </a:solidFill>
                <a:effectLst/>
              </a:rPr>
              <a:t>Algoritmo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InvertirArregloMetodos</a:t>
            </a:r>
            <a:endParaRPr lang="es-ES_tradnl" sz="2000" dirty="0" smtClean="0">
              <a:solidFill>
                <a:srgbClr val="000000"/>
              </a:solidFill>
              <a:effectLst/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"Ingrese la cantidad:"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v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cantidad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"Cargando v"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cargarVector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v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"Mostrando invertido"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mostrarVectorInvertido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v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"Invierto los valores en el vector"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invertirVector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v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"Mostrando normal"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mostrarVector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v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FinAlgoritmo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201530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414" y="1093865"/>
            <a:ext cx="1141586" cy="73456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 smtClean="0"/>
              <a:t>Tipos de Números en Arreglo (con Métodos)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Almacene en un arreglo de dimensión N números (la cantidad es ingresada por el usuario)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Muestre cuántos números son positivos, cuántos son negativos y cuántos ceros hay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41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1078970" y="3863351"/>
            <a:ext cx="69860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u="sng" dirty="0" smtClean="0">
                <a:latin typeface="Arial" charset="0"/>
                <a:ea typeface="Arial" charset="0"/>
                <a:cs typeface="Arial" charset="0"/>
              </a:rPr>
              <a:t>Ejemplo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:</a:t>
            </a:r>
            <a:br>
              <a:rPr lang="es-ES_tradnl" sz="2400" dirty="0" smtClean="0">
                <a:latin typeface="Arial" charset="0"/>
                <a:ea typeface="Arial" charset="0"/>
                <a:cs typeface="Arial" charset="0"/>
              </a:rPr>
            </a:b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	0, -7, -9, 1, 0, 0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La salida es:		1 positivos, 2 negativos y 3 ceros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3468" t="33945" r="3681" b="11470"/>
          <a:stretch/>
        </p:blipFill>
        <p:spPr>
          <a:xfrm>
            <a:off x="974716" y="5127767"/>
            <a:ext cx="7194568" cy="138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25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414" y="1093865"/>
            <a:ext cx="1141586" cy="73456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 smtClean="0"/>
              <a:t>Tipos de Números en Arreglo (con Métodos)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42</a:t>
            </a:fld>
            <a:endParaRPr lang="es-ES_tradnl" dirty="0"/>
          </a:p>
        </p:txBody>
      </p:sp>
      <p:sp>
        <p:nvSpPr>
          <p:cNvPr id="12" name="Rectángulo 11"/>
          <p:cNvSpPr/>
          <p:nvPr/>
        </p:nvSpPr>
        <p:spPr>
          <a:xfrm>
            <a:off x="1343041" y="2135383"/>
            <a:ext cx="645791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SubAlgoritmo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cargarVector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v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"Ingrese el valor de la posición "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":"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FinSubAlgoritmo</a:t>
            </a:r>
            <a:endParaRPr lang="es-ES_tradnl" sz="2000" dirty="0"/>
          </a:p>
        </p:txBody>
      </p:sp>
      <p:sp>
        <p:nvSpPr>
          <p:cNvPr id="13" name="Rectángulo 12"/>
          <p:cNvSpPr/>
          <p:nvPr/>
        </p:nvSpPr>
        <p:spPr>
          <a:xfrm>
            <a:off x="1898576" y="4509292"/>
            <a:ext cx="53468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SubAlgoritmo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mostrarVector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v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 "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FinSubAlgoritmo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685196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414" y="1093865"/>
            <a:ext cx="1141586" cy="73456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 smtClean="0"/>
              <a:t>Tipos de Números en Arreglo (con Métodos)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43</a:t>
            </a:fld>
            <a:endParaRPr lang="es-ES_tradnl" dirty="0"/>
          </a:p>
        </p:txBody>
      </p:sp>
      <p:sp>
        <p:nvSpPr>
          <p:cNvPr id="9" name="Rectángulo 8"/>
          <p:cNvSpPr/>
          <p:nvPr/>
        </p:nvSpPr>
        <p:spPr>
          <a:xfrm>
            <a:off x="438832" y="2362710"/>
            <a:ext cx="800678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SubAlgoritmo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contador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contarPositivos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v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cantidad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contador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dirty="0" smtClean="0">
                <a:solidFill>
                  <a:srgbClr val="000000"/>
                </a:solidFill>
                <a:effectLst/>
              </a:rPr>
              <a:t>contador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Si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&gt;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Entonces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3"/>
            <a:r>
              <a:rPr lang="es-ES_tradnl" sz="2800" dirty="0" smtClean="0">
                <a:solidFill>
                  <a:srgbClr val="000000"/>
                </a:solidFill>
                <a:effectLst/>
              </a:rPr>
              <a:t>contador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contador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FinSi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FinSubAlgoritmo</a:t>
            </a:r>
            <a:endParaRPr lang="es-ES_tradnl" sz="2800" dirty="0"/>
          </a:p>
        </p:txBody>
      </p:sp>
      <p:sp>
        <p:nvSpPr>
          <p:cNvPr id="10" name="Rectángulo redondeado 9"/>
          <p:cNvSpPr/>
          <p:nvPr/>
        </p:nvSpPr>
        <p:spPr>
          <a:xfrm>
            <a:off x="1786268" y="4015845"/>
            <a:ext cx="1980315" cy="664048"/>
          </a:xfrm>
          <a:prstGeom prst="roundRect">
            <a:avLst/>
          </a:prstGeom>
          <a:solidFill>
            <a:schemeClr val="accent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965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414" y="1093865"/>
            <a:ext cx="1141586" cy="73456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 smtClean="0"/>
              <a:t>Tipos de Números en Arreglo (con Métodos)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44</a:t>
            </a:fld>
            <a:endParaRPr lang="es-ES_tradnl" dirty="0"/>
          </a:p>
        </p:txBody>
      </p:sp>
      <p:sp>
        <p:nvSpPr>
          <p:cNvPr id="10" name="Rectángulo 9"/>
          <p:cNvSpPr/>
          <p:nvPr/>
        </p:nvSpPr>
        <p:spPr>
          <a:xfrm>
            <a:off x="436365" y="2362710"/>
            <a:ext cx="827127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SubAlgoritmo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contador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contarNegativos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v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cantidad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contador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dirty="0" smtClean="0">
                <a:solidFill>
                  <a:srgbClr val="000000"/>
                </a:solidFill>
                <a:effectLst/>
              </a:rPr>
              <a:t>contador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Si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&lt;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Entonces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3"/>
            <a:r>
              <a:rPr lang="es-ES_tradnl" sz="2800" dirty="0" smtClean="0">
                <a:solidFill>
                  <a:srgbClr val="000000"/>
                </a:solidFill>
                <a:effectLst/>
              </a:rPr>
              <a:t>contador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contador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FinSi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FinSubAlgoritmo</a:t>
            </a:r>
            <a:endParaRPr lang="es-ES_tradnl" sz="2800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1786268" y="4015845"/>
            <a:ext cx="1980315" cy="664048"/>
          </a:xfrm>
          <a:prstGeom prst="roundRect">
            <a:avLst/>
          </a:prstGeom>
          <a:solidFill>
            <a:schemeClr val="accent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9559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414" y="1093865"/>
            <a:ext cx="1141586" cy="73456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 smtClean="0"/>
              <a:t>Tipos de Números en Arreglo (con Métodos)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45</a:t>
            </a:fld>
            <a:endParaRPr lang="es-ES_tradnl" dirty="0"/>
          </a:p>
        </p:txBody>
      </p:sp>
      <p:sp>
        <p:nvSpPr>
          <p:cNvPr id="3" name="Rectángulo 2"/>
          <p:cNvSpPr/>
          <p:nvPr/>
        </p:nvSpPr>
        <p:spPr>
          <a:xfrm>
            <a:off x="458530" y="2377975"/>
            <a:ext cx="76235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>
                <a:solidFill>
                  <a:srgbClr val="000080"/>
                </a:solidFill>
              </a:rPr>
              <a:t>SubAlgoritmo</a:t>
            </a:r>
            <a:r>
              <a:rPr lang="es-ES_tradnl" sz="2800" dirty="0">
                <a:solidFill>
                  <a:srgbClr val="000000"/>
                </a:solidFill>
              </a:rPr>
              <a:t> contador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contarCeros</a:t>
            </a:r>
            <a:r>
              <a:rPr lang="es-ES_tradnl" sz="2800" b="1" dirty="0">
                <a:solidFill>
                  <a:srgbClr val="000000"/>
                </a:solidFill>
              </a:rPr>
              <a:t>(</a:t>
            </a:r>
            <a:r>
              <a:rPr lang="es-ES_tradnl" sz="2800" dirty="0">
                <a:solidFill>
                  <a:srgbClr val="000000"/>
                </a:solidFill>
              </a:rPr>
              <a:t>v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cantidad</a:t>
            </a:r>
            <a:r>
              <a:rPr lang="es-ES_tradnl" sz="2800" b="1" dirty="0">
                <a:solidFill>
                  <a:srgbClr val="000000"/>
                </a:solidFill>
              </a:rPr>
              <a:t>)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800" b="1" dirty="0">
                <a:solidFill>
                  <a:srgbClr val="000080"/>
                </a:solidFill>
              </a:rPr>
              <a:t>Definir</a:t>
            </a:r>
            <a:r>
              <a:rPr lang="es-ES_tradnl" sz="2800" dirty="0">
                <a:solidFill>
                  <a:srgbClr val="000000"/>
                </a:solidFill>
              </a:rPr>
              <a:t> contador </a:t>
            </a:r>
            <a:r>
              <a:rPr lang="es-ES_tradnl" sz="2800" b="1" dirty="0">
                <a:solidFill>
                  <a:srgbClr val="000080"/>
                </a:solidFill>
              </a:rPr>
              <a:t>Como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Entero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800" dirty="0">
                <a:solidFill>
                  <a:srgbClr val="000000"/>
                </a:solidFill>
              </a:rPr>
              <a:t>contador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0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800" b="1" dirty="0">
                <a:solidFill>
                  <a:srgbClr val="000080"/>
                </a:solidFill>
              </a:rPr>
              <a:t>Para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indice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0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Hasta</a:t>
            </a:r>
            <a:r>
              <a:rPr lang="es-ES_tradnl" sz="2800" dirty="0">
                <a:solidFill>
                  <a:srgbClr val="000000"/>
                </a:solidFill>
              </a:rPr>
              <a:t> cantidad </a:t>
            </a:r>
            <a:r>
              <a:rPr lang="es-ES_tradnl" sz="2800" b="1" dirty="0">
                <a:solidFill>
                  <a:srgbClr val="000000"/>
                </a:solidFill>
              </a:rPr>
              <a:t>-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Con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Paso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800" b="1" dirty="0">
                <a:solidFill>
                  <a:srgbClr val="000080"/>
                </a:solidFill>
              </a:rPr>
              <a:t>Si</a:t>
            </a:r>
            <a:r>
              <a:rPr lang="es-ES_tradnl" sz="2800" dirty="0">
                <a:solidFill>
                  <a:srgbClr val="000000"/>
                </a:solidFill>
              </a:rPr>
              <a:t> v</a:t>
            </a:r>
            <a:r>
              <a:rPr lang="es-ES_tradnl" sz="2800" b="1" dirty="0">
                <a:solidFill>
                  <a:srgbClr val="000000"/>
                </a:solidFill>
              </a:rPr>
              <a:t>[</a:t>
            </a:r>
            <a:r>
              <a:rPr lang="es-ES_tradnl" sz="2800" dirty="0" err="1">
                <a:solidFill>
                  <a:srgbClr val="000000"/>
                </a:solidFill>
              </a:rPr>
              <a:t>indice</a:t>
            </a:r>
            <a:r>
              <a:rPr lang="es-ES_tradnl" sz="2800" b="1" dirty="0">
                <a:solidFill>
                  <a:srgbClr val="000000"/>
                </a:solidFill>
              </a:rPr>
              <a:t>]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0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Entonces</a:t>
            </a:r>
          </a:p>
          <a:p>
            <a:pPr lvl="3"/>
            <a:r>
              <a:rPr lang="es-ES_tradnl" sz="2800" dirty="0">
                <a:solidFill>
                  <a:srgbClr val="000000"/>
                </a:solidFill>
              </a:rPr>
              <a:t>contador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contador </a:t>
            </a:r>
            <a:r>
              <a:rPr lang="es-ES_tradnl" sz="2800" b="1" dirty="0">
                <a:solidFill>
                  <a:srgbClr val="000000"/>
                </a:solidFill>
              </a:rPr>
              <a:t>+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800" b="1" dirty="0" err="1">
                <a:solidFill>
                  <a:srgbClr val="000080"/>
                </a:solidFill>
              </a:rPr>
              <a:t>FinSi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800" b="1" dirty="0" err="1">
                <a:solidFill>
                  <a:srgbClr val="000080"/>
                </a:solidFill>
              </a:rPr>
              <a:t>FinPara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</a:p>
          <a:p>
            <a:r>
              <a:rPr lang="es-ES_tradnl" sz="2800" b="1" dirty="0" err="1">
                <a:solidFill>
                  <a:srgbClr val="000080"/>
                </a:solidFill>
              </a:rPr>
              <a:t>FinSubAlgoritmo</a:t>
            </a:r>
            <a:endParaRPr lang="es-ES_tradnl" sz="2800" dirty="0"/>
          </a:p>
        </p:txBody>
      </p:sp>
      <p:sp>
        <p:nvSpPr>
          <p:cNvPr id="10" name="Rectángulo redondeado 9"/>
          <p:cNvSpPr/>
          <p:nvPr/>
        </p:nvSpPr>
        <p:spPr>
          <a:xfrm>
            <a:off x="1786268" y="4015845"/>
            <a:ext cx="1980315" cy="664048"/>
          </a:xfrm>
          <a:prstGeom prst="roundRect">
            <a:avLst/>
          </a:prstGeom>
          <a:solidFill>
            <a:schemeClr val="accent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924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414" y="1093865"/>
            <a:ext cx="1141586" cy="73456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 smtClean="0"/>
              <a:t>Tipos de Números en Arreglo (con Métodos)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46</a:t>
            </a:fld>
            <a:endParaRPr lang="es-ES_tradnl" dirty="0"/>
          </a:p>
        </p:txBody>
      </p:sp>
      <p:sp>
        <p:nvSpPr>
          <p:cNvPr id="9" name="Rectángulo 8"/>
          <p:cNvSpPr/>
          <p:nvPr/>
        </p:nvSpPr>
        <p:spPr>
          <a:xfrm>
            <a:off x="1860753" y="1883051"/>
            <a:ext cx="542249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rgbClr val="000080"/>
                </a:solidFill>
                <a:effectLst/>
              </a:rPr>
              <a:t>Algoritmo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  <a:effectLst/>
              </a:rPr>
              <a:t>TiposNumeroMetodos</a:t>
            </a:r>
            <a:endParaRPr lang="es-ES_tradnl" dirty="0" smtClean="0">
              <a:solidFill>
                <a:srgbClr val="000000"/>
              </a:solidFill>
              <a:effectLst/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smtClean="0">
                <a:solidFill>
                  <a:srgbClr val="FF0000"/>
                </a:solidFill>
                <a:effectLst/>
              </a:rPr>
              <a:t>"Ingrese la cantidad de números:"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v </a:t>
            </a:r>
            <a:r>
              <a:rPr lang="es-ES_tradnl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cantidad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smtClean="0">
                <a:solidFill>
                  <a:srgbClr val="FF0000"/>
                </a:solidFill>
                <a:effectLst/>
              </a:rPr>
              <a:t>"Cargando v"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dirty="0" err="1" smtClean="0">
                <a:solidFill>
                  <a:srgbClr val="000000"/>
                </a:solidFill>
                <a:effectLst/>
              </a:rPr>
              <a:t>cargarVector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v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cantidad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  <a:effectLst/>
              </a:rPr>
              <a:t>numNeg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  <a:effectLst/>
              </a:rPr>
              <a:t>numCero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  <a:effectLst/>
              </a:rPr>
              <a:t>numPos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b="1" dirty="0" smtClean="0">
                <a:solidFill>
                  <a:srgbClr val="000080"/>
                </a:solidFill>
                <a:effectLst/>
              </a:rPr>
              <a:t>Entero</a:t>
            </a:r>
          </a:p>
          <a:p>
            <a:pPr lvl="1"/>
            <a:r>
              <a:rPr lang="es-ES_tradnl" dirty="0" err="1" smtClean="0">
                <a:solidFill>
                  <a:srgbClr val="000000"/>
                </a:solidFill>
                <a:effectLst/>
              </a:rPr>
              <a:t>numNeg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  <a:effectLst/>
              </a:rPr>
              <a:t>contarNegativos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v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cantidad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dirty="0" err="1" smtClean="0">
                <a:solidFill>
                  <a:srgbClr val="000000"/>
                </a:solidFill>
                <a:effectLst/>
              </a:rPr>
              <a:t>numCero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  <a:effectLst/>
              </a:rPr>
              <a:t>contarCeros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v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cantidad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dirty="0" err="1" smtClean="0">
                <a:solidFill>
                  <a:srgbClr val="000000"/>
                </a:solidFill>
                <a:effectLst/>
              </a:rPr>
              <a:t>numPos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  <a:effectLst/>
              </a:rPr>
              <a:t>contarPositivos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v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cantidad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smtClean="0">
                <a:solidFill>
                  <a:srgbClr val="FF0000"/>
                </a:solidFill>
                <a:effectLst/>
              </a:rPr>
              <a:t>"Los valores de v son:”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dirty="0" err="1" smtClean="0">
                <a:solidFill>
                  <a:srgbClr val="000000"/>
                </a:solidFill>
                <a:effectLst/>
              </a:rPr>
              <a:t>mostrarVector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v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cantidad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b="1" dirty="0" smtClean="0">
                <a:solidFill>
                  <a:srgbClr val="000080"/>
                </a:solidFill>
                <a:effectLst/>
              </a:rPr>
              <a:t>Sin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b="1" dirty="0" smtClean="0">
                <a:solidFill>
                  <a:srgbClr val="000080"/>
                </a:solidFill>
                <a:effectLst/>
              </a:rPr>
              <a:t>Saltar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  <a:effectLst/>
              </a:rPr>
              <a:t>numPos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smtClean="0">
                <a:solidFill>
                  <a:srgbClr val="FF0000"/>
                </a:solidFill>
                <a:effectLst/>
              </a:rPr>
              <a:t>" positivos, "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b="1" dirty="0" smtClean="0">
                <a:solidFill>
                  <a:srgbClr val="000080"/>
                </a:solidFill>
                <a:effectLst/>
              </a:rPr>
              <a:t>Sin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b="1" dirty="0" smtClean="0">
                <a:solidFill>
                  <a:srgbClr val="000080"/>
                </a:solidFill>
                <a:effectLst/>
              </a:rPr>
              <a:t>Saltar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  <a:effectLst/>
              </a:rPr>
              <a:t>numNeg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smtClean="0">
                <a:solidFill>
                  <a:srgbClr val="FF0000"/>
                </a:solidFill>
                <a:effectLst/>
              </a:rPr>
              <a:t>" negativos, "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  <a:effectLst/>
              </a:rPr>
              <a:t>numCero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smtClean="0">
                <a:solidFill>
                  <a:srgbClr val="FF0000"/>
                </a:solidFill>
                <a:effectLst/>
              </a:rPr>
              <a:t>" ceros"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  <a:effectLst/>
              </a:rPr>
              <a:t>FinAlgoritmo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6643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/>
              <a:t>Estructuras de Datos y </a:t>
            </a:r>
            <a:r>
              <a:rPr lang="es-ES_tradnl" dirty="0" smtClean="0"/>
              <a:t>Métodos (Ejercicios)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972985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</a:t>
            </a:r>
            <a:r>
              <a:rPr lang="es-ES_tradnl" b="1" dirty="0" smtClean="0"/>
              <a:t>Datos y Métodos</a:t>
            </a:r>
            <a:br>
              <a:rPr lang="es-ES_tradnl" b="1" dirty="0" smtClean="0"/>
            </a:br>
            <a:r>
              <a:rPr lang="es-ES_tradnl" sz="3100" i="1" dirty="0" smtClean="0"/>
              <a:t>Producto Escalar</a:t>
            </a:r>
            <a:endParaRPr lang="es-ES_tradnl" sz="31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Cargue dos arreglos de dimensión N números </a:t>
            </a:r>
            <a:r>
              <a:rPr lang="es-ES_tradnl" sz="2400" dirty="0" smtClean="0"/>
              <a:t>         (</a:t>
            </a:r>
            <a:r>
              <a:rPr lang="es-ES_tradnl" sz="2400" dirty="0"/>
              <a:t>la cantidad es ingresada por el usuario)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Calcule el producto escalar entre los dos arreglos: </a:t>
            </a:r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48</a:t>
            </a:fld>
            <a:endParaRPr lang="es-ES_tradnl" dirty="0"/>
          </a:p>
        </p:txBody>
      </p:sp>
      <p:sp>
        <p:nvSpPr>
          <p:cNvPr id="6" name="Nube 5"/>
          <p:cNvSpPr/>
          <p:nvPr/>
        </p:nvSpPr>
        <p:spPr>
          <a:xfrm>
            <a:off x="3354382" y="5104484"/>
            <a:ext cx="2613347" cy="1321983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ángulo 6"/>
          <p:cNvSpPr/>
          <p:nvPr/>
        </p:nvSpPr>
        <p:spPr>
          <a:xfrm>
            <a:off x="88413" y="4548489"/>
            <a:ext cx="29264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u="sng" dirty="0" smtClean="0">
                <a:latin typeface="Arial" charset="0"/>
                <a:ea typeface="Arial" charset="0"/>
                <a:cs typeface="Arial" charset="0"/>
              </a:rPr>
              <a:t>Ejemplo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n =		3</a:t>
            </a:r>
            <a:br>
              <a:rPr lang="es-ES_tradnl" sz="2400" dirty="0" smtClean="0">
                <a:latin typeface="Arial" charset="0"/>
                <a:ea typeface="Arial" charset="0"/>
                <a:cs typeface="Arial" charset="0"/>
              </a:rPr>
            </a:b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v1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0, 1, 2</a:t>
            </a:r>
          </a:p>
          <a:p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2 =		3, 4, 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5</a:t>
            </a:r>
            <a:endParaRPr lang="es-ES_tradnl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producto = 	14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876225" y="5531223"/>
            <a:ext cx="1569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0x3+1x4+2x5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t="19800" r="-30" b="40096"/>
          <a:stretch/>
        </p:blipFill>
        <p:spPr>
          <a:xfrm>
            <a:off x="1848140" y="3399613"/>
            <a:ext cx="5382000" cy="1620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936" y="4035798"/>
            <a:ext cx="2547621" cy="2540062"/>
          </a:xfrm>
          <a:prstGeom prst="rect">
            <a:avLst/>
          </a:prstGeom>
        </p:spPr>
      </p:pic>
      <p:cxnSp>
        <p:nvCxnSpPr>
          <p:cNvPr id="11" name="Conector recto de flecha 10"/>
          <p:cNvCxnSpPr/>
          <p:nvPr/>
        </p:nvCxnSpPr>
        <p:spPr>
          <a:xfrm flipH="1">
            <a:off x="2897424" y="5765476"/>
            <a:ext cx="465065" cy="729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438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5000"/>
              </a:lnSpc>
              <a:buNone/>
            </a:pPr>
            <a:r>
              <a:rPr lang="es-AR" sz="2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Forma particular de organizar datos</a:t>
            </a:r>
            <a:endParaRPr lang="es-AR" sz="22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lang="es-AR" sz="22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8720" indent="-43416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lang="es-AR" sz="19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que permiten </a:t>
            </a:r>
            <a:r>
              <a:rPr lang="es-AR" sz="19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COLECCIONAR </a:t>
            </a:r>
            <a:r>
              <a:rPr lang="es-AR" sz="19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elementos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GUARDARLOS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RECORRERLOS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MANIPULARLOS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8720" indent="-3200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lang="es-AR" sz="19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Operaciones básicas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COLOCAR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OBTENER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</a:t>
            </a:fld>
            <a:endParaRPr lang="es-ES_tradnl" dirty="0"/>
          </a:p>
        </p:txBody>
      </p:sp>
      <p:sp>
        <p:nvSpPr>
          <p:cNvPr id="6" name="CustomShape 2"/>
          <p:cNvSpPr/>
          <p:nvPr/>
        </p:nvSpPr>
        <p:spPr>
          <a:xfrm>
            <a:off x="5511400" y="3525991"/>
            <a:ext cx="3150335" cy="18740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1960" tIns="111960" rIns="111960" bIns="111960"/>
          <a:lstStyle/>
          <a:p>
            <a:pPr marL="558720" indent="-3200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lang="es-AR" sz="19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</a:t>
            </a:r>
            <a:endParaRPr lang="es-AR" sz="1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LISTAS</a:t>
            </a:r>
            <a:endParaRPr lang="es-AR" sz="1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COLAS</a:t>
            </a:r>
            <a:endParaRPr lang="es-AR" sz="1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PILAS</a:t>
            </a:r>
            <a:endParaRPr lang="es-AR" sz="1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ARBOLES</a:t>
            </a:r>
            <a:endParaRPr lang="es-AR" sz="1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6 Imagen"/>
          <p:cNvPicPr/>
          <p:nvPr/>
        </p:nvPicPr>
        <p:blipFill>
          <a:blip r:embed="rId2"/>
          <a:stretch/>
        </p:blipFill>
        <p:spPr>
          <a:xfrm>
            <a:off x="6378808" y="1824364"/>
            <a:ext cx="2765160" cy="1330744"/>
          </a:xfrm>
          <a:prstGeom prst="rect">
            <a:avLst/>
          </a:prstGeom>
          <a:ln>
            <a:noFill/>
          </a:ln>
        </p:spPr>
      </p:pic>
      <p:pic>
        <p:nvPicPr>
          <p:cNvPr id="8" name="7 Imagen"/>
          <p:cNvPicPr/>
          <p:nvPr/>
        </p:nvPicPr>
        <p:blipFill>
          <a:blip r:embed="rId3"/>
          <a:stretch/>
        </p:blipFill>
        <p:spPr>
          <a:xfrm>
            <a:off x="6476926" y="5400000"/>
            <a:ext cx="2433157" cy="1111338"/>
          </a:xfrm>
          <a:prstGeom prst="rect">
            <a:avLst/>
          </a:prstGeom>
          <a:ln>
            <a:noFill/>
          </a:ln>
        </p:spPr>
      </p:pic>
      <p:pic>
        <p:nvPicPr>
          <p:cNvPr id="9" name="8 Imagen"/>
          <p:cNvPicPr/>
          <p:nvPr/>
        </p:nvPicPr>
        <p:blipFill>
          <a:blip r:embed="rId4"/>
          <a:stretch/>
        </p:blipFill>
        <p:spPr>
          <a:xfrm>
            <a:off x="3866316" y="4157330"/>
            <a:ext cx="2028056" cy="10908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7612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</a:t>
            </a:r>
            <a:r>
              <a:rPr lang="es-ES_tradnl" b="1" dirty="0" smtClean="0"/>
              <a:t>Métodos</a:t>
            </a:r>
            <a:br>
              <a:rPr lang="es-ES_tradnl" b="1" dirty="0" smtClean="0"/>
            </a:br>
            <a:r>
              <a:rPr lang="es-ES_tradnl" sz="3100" i="1" dirty="0" smtClean="0"/>
              <a:t>Promedio Escolar</a:t>
            </a:r>
            <a:endParaRPr lang="es-ES_tradnl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49" y="2160000"/>
            <a:ext cx="5742583" cy="4351338"/>
          </a:xfrm>
        </p:spPr>
        <p:txBody>
          <a:bodyPr anchor="ctr"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s-ES_tradnl" dirty="0"/>
              <a:t>Desarrolle un algoritmo que permita cargar alumnos y sus notas en los tres </a:t>
            </a:r>
            <a:r>
              <a:rPr lang="es-ES_tradnl" dirty="0" smtClean="0"/>
              <a:t>trimestres</a:t>
            </a:r>
            <a:endParaRPr lang="es-ES_tradnl" dirty="0"/>
          </a:p>
          <a:p>
            <a:pPr marL="342900" indent="-342900">
              <a:buFont typeface="Arial" charset="0"/>
              <a:buChar char="•"/>
            </a:pPr>
            <a:r>
              <a:rPr lang="es-ES_tradnl" dirty="0"/>
              <a:t>Se debe permitir obtener el promedio anual (es decir, de sus tres notas) de un alumno (ingresado por el usuario</a:t>
            </a:r>
            <a:r>
              <a:rPr lang="es-ES_tradnl" dirty="0" smtClean="0"/>
              <a:t>)</a:t>
            </a:r>
            <a:endParaRPr lang="es-ES_tradnl" dirty="0"/>
          </a:p>
          <a:p>
            <a:pPr marL="342900" indent="-342900">
              <a:buFont typeface="Arial" charset="0"/>
              <a:buChar char="•"/>
            </a:pPr>
            <a:r>
              <a:rPr lang="es-ES_tradnl" dirty="0"/>
              <a:t>Luego de resolverlo, pensar en aprovechar métodos y discutir como representar la </a:t>
            </a:r>
            <a:r>
              <a:rPr lang="es-ES_tradnl" dirty="0" smtClean="0"/>
              <a:t>información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49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233" y="3088806"/>
            <a:ext cx="2395719" cy="249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74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751" y="2352107"/>
            <a:ext cx="2116157" cy="238306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Métodos</a:t>
            </a:r>
            <a:br>
              <a:rPr lang="es-ES_tradnl" b="1" dirty="0"/>
            </a:br>
            <a:r>
              <a:rPr lang="es-ES_tradnl" sz="3100" i="1" dirty="0" smtClean="0"/>
              <a:t>Cine</a:t>
            </a:r>
            <a:endParaRPr lang="es-ES_tradnl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090587" cy="4351338"/>
          </a:xfrm>
        </p:spPr>
        <p:txBody>
          <a:bodyPr/>
          <a:lstStyle/>
          <a:p>
            <a:r>
              <a:rPr lang="es-ES_tradnl" dirty="0"/>
              <a:t>Diseñar un algoritmo que recorra las butacas de una sala de cine y determine cuántas butacas desocupadas hay </a:t>
            </a:r>
          </a:p>
          <a:p>
            <a:r>
              <a:rPr lang="es-ES_tradnl" dirty="0" smtClean="0"/>
              <a:t>Suponga </a:t>
            </a:r>
            <a:r>
              <a:rPr lang="es-ES_tradnl" dirty="0"/>
              <a:t>que para modelar este problema, se utiliza un arreglo con valores </a:t>
            </a:r>
            <a:r>
              <a:rPr lang="es-ES_tradnl" dirty="0" smtClean="0"/>
              <a:t>lógicos</a:t>
            </a:r>
          </a:p>
          <a:p>
            <a:pPr lvl="1"/>
            <a:r>
              <a:rPr lang="es-ES_tradnl" dirty="0" smtClean="0"/>
              <a:t>La </a:t>
            </a:r>
            <a:r>
              <a:rPr lang="es-ES_tradnl" dirty="0"/>
              <a:t>presencia de un valor verdadero (true</a:t>
            </a:r>
            <a:r>
              <a:rPr lang="es-ES_tradnl" dirty="0" smtClean="0"/>
              <a:t>) en el arreglo indica que </a:t>
            </a:r>
            <a:r>
              <a:rPr lang="es-ES_tradnl" dirty="0"/>
              <a:t>la butaca está </a:t>
            </a:r>
            <a:r>
              <a:rPr lang="es-ES_tradnl" dirty="0" smtClean="0"/>
              <a:t>ocupada</a:t>
            </a:r>
          </a:p>
          <a:p>
            <a:pPr lvl="1"/>
            <a:r>
              <a:rPr lang="es-ES_tradnl" dirty="0" smtClean="0"/>
              <a:t>La </a:t>
            </a:r>
            <a:r>
              <a:rPr lang="es-ES_tradnl" dirty="0"/>
              <a:t>presencia de un valor </a:t>
            </a:r>
            <a:r>
              <a:rPr lang="es-ES_tradnl" dirty="0" smtClean="0"/>
              <a:t>falso </a:t>
            </a:r>
            <a:r>
              <a:rPr lang="es-ES_tradnl" dirty="0"/>
              <a:t>(false) en el arreglo indica </a:t>
            </a:r>
            <a:r>
              <a:rPr lang="es-ES_tradnl" dirty="0" smtClean="0"/>
              <a:t>que la </a:t>
            </a:r>
            <a:r>
              <a:rPr lang="es-ES_tradnl" dirty="0"/>
              <a:t>butaca está </a:t>
            </a:r>
            <a:r>
              <a:rPr lang="es-ES_tradnl" dirty="0" smtClean="0"/>
              <a:t>desocupada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50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448114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Métodos</a:t>
            </a:r>
            <a:br>
              <a:rPr lang="es-ES_tradnl" b="1" dirty="0"/>
            </a:br>
            <a:r>
              <a:rPr lang="es-ES_tradnl" sz="3100" i="1" dirty="0" smtClean="0"/>
              <a:t>Multiplicación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000" dirty="0"/>
              <a:t>Implemente un método llamado “</a:t>
            </a:r>
            <a:r>
              <a:rPr lang="es-ES_tradnl" sz="2000" dirty="0" err="1"/>
              <a:t>multiplicarArreglo</a:t>
            </a:r>
            <a:r>
              <a:rPr lang="es-ES_tradnl" sz="2000" dirty="0"/>
              <a:t>” que recibe como parámetros tres arreglos de Enteros del mismo </a:t>
            </a:r>
            <a:r>
              <a:rPr lang="es-ES_tradnl" sz="2000" dirty="0" smtClean="0"/>
              <a:t>tamaño</a:t>
            </a:r>
          </a:p>
          <a:p>
            <a:r>
              <a:rPr lang="es-ES_tradnl" sz="2000" dirty="0" smtClean="0"/>
              <a:t>Los </a:t>
            </a:r>
            <a:r>
              <a:rPr lang="es-ES_tradnl" sz="2000" dirty="0"/>
              <a:t>dos primeros arreglos contienen los números que se quieren </a:t>
            </a:r>
            <a:r>
              <a:rPr lang="es-ES_tradnl" sz="2000" dirty="0" smtClean="0"/>
              <a:t>multiplicar</a:t>
            </a:r>
          </a:p>
          <a:p>
            <a:r>
              <a:rPr lang="es-ES_tradnl" sz="2000" dirty="0" smtClean="0"/>
              <a:t>El </a:t>
            </a:r>
            <a:r>
              <a:rPr lang="es-ES_tradnl" sz="2000" dirty="0"/>
              <a:t>tercer </a:t>
            </a:r>
            <a:r>
              <a:rPr lang="es-ES_tradnl" sz="2000" dirty="0" smtClean="0"/>
              <a:t>arreglo almacena el cálculo de la multiplicación de cada posición de los dos arreglos</a:t>
            </a:r>
          </a:p>
          <a:p>
            <a:r>
              <a:rPr lang="es-ES_tradnl" sz="2000" dirty="0" smtClean="0"/>
              <a:t>Utilice este método para multiplicar los siguientes cuatro arreglos de tres elementos</a:t>
            </a:r>
            <a:r>
              <a:rPr lang="es-ES_tradnl" sz="2400" dirty="0"/>
              <a:t> 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51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751" y="4761323"/>
            <a:ext cx="1687033" cy="1687033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853378" y="5863581"/>
            <a:ext cx="3437241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600" smtClean="0">
                <a:latin typeface="Arial" charset="0"/>
                <a:ea typeface="Arial" charset="0"/>
                <a:cs typeface="Arial" charset="0"/>
              </a:rPr>
              <a:t>aproveche </a:t>
            </a:r>
            <a:r>
              <a:rPr lang="es-ES_tradnl" sz="1600">
                <a:latin typeface="Arial" charset="0"/>
                <a:ea typeface="Arial" charset="0"/>
                <a:cs typeface="Arial" charset="0"/>
              </a:rPr>
              <a:t>las ventajas de métodos para resolver el </a:t>
            </a:r>
            <a:r>
              <a:rPr lang="es-ES_tradnl" sz="1600" smtClean="0">
                <a:latin typeface="Arial" charset="0"/>
                <a:ea typeface="Arial" charset="0"/>
                <a:cs typeface="Arial" charset="0"/>
              </a:rPr>
              <a:t>ejercicio</a:t>
            </a:r>
            <a:endParaRPr lang="es-ES_tradnl" sz="16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197688" y="4893875"/>
            <a:ext cx="2014016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_tradnl" sz="240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v1: [1, 2, 3]</a:t>
            </a:r>
            <a:br>
              <a:rPr lang="es-ES_tradnl" sz="240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s-ES_tradnl" sz="240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v2: [4, 5, 6]</a:t>
            </a:r>
            <a:br>
              <a:rPr lang="es-ES_tradnl" sz="240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s-ES_tradnl" sz="240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v3: [2, 1, 2]</a:t>
            </a:r>
            <a:br>
              <a:rPr lang="es-ES_tradnl" sz="240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s-ES_tradnl" sz="240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v4: [1, 2, 1] </a:t>
            </a:r>
            <a:endParaRPr lang="es-ES_tradnl" sz="2400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978984" y="5096672"/>
            <a:ext cx="518603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_tradnl" sz="2400" dirty="0" err="1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vResultado</a:t>
            </a:r>
            <a:r>
              <a:rPr lang="es-ES_tradnl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(v1*v2*v3*v4): [8, 20, 36]</a:t>
            </a:r>
            <a:endParaRPr lang="es-ES_tradnl" sz="2400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0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Métodos</a:t>
            </a:r>
            <a:br>
              <a:rPr lang="es-ES_tradnl" b="1" dirty="0"/>
            </a:br>
            <a:r>
              <a:rPr lang="es-ES_tradnl" sz="3100" i="1" dirty="0" smtClean="0"/>
              <a:t>Jardín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-1" y="2160000"/>
            <a:ext cx="9080173" cy="2497060"/>
          </a:xfrm>
        </p:spPr>
        <p:txBody>
          <a:bodyPr>
            <a:normAutofit fontScale="70000" lnSpcReduction="20000"/>
          </a:bodyPr>
          <a:lstStyle/>
          <a:p>
            <a:r>
              <a:rPr lang="es-ES_tradnl" dirty="0"/>
              <a:t>El jardín </a:t>
            </a:r>
            <a:r>
              <a:rPr lang="es-ES_tradnl" dirty="0" smtClean="0"/>
              <a:t>infantil </a:t>
            </a:r>
            <a:r>
              <a:rPr lang="es-ES_tradnl" dirty="0"/>
              <a:t>necesita un programa para poder asignar cursos a las </a:t>
            </a:r>
            <a:r>
              <a:rPr lang="es-ES_tradnl" dirty="0" smtClean="0"/>
              <a:t>aulas</a:t>
            </a:r>
          </a:p>
          <a:p>
            <a:r>
              <a:rPr lang="es-ES_tradnl" dirty="0"/>
              <a:t>S</a:t>
            </a:r>
            <a:r>
              <a:rPr lang="es-ES_tradnl" dirty="0" smtClean="0"/>
              <a:t>e </a:t>
            </a:r>
            <a:r>
              <a:rPr lang="es-ES_tradnl" dirty="0"/>
              <a:t>cuentan con tres </a:t>
            </a:r>
            <a:r>
              <a:rPr lang="es-ES_tradnl" dirty="0" smtClean="0"/>
              <a:t>aulas: </a:t>
            </a:r>
            <a:r>
              <a:rPr lang="es-ES_tradnl" b="1" dirty="0" smtClean="0">
                <a:solidFill>
                  <a:srgbClr val="0070C0"/>
                </a:solidFill>
              </a:rPr>
              <a:t>Azul</a:t>
            </a:r>
            <a:r>
              <a:rPr lang="es-ES_tradnl" dirty="0"/>
              <a:t>, </a:t>
            </a:r>
            <a:r>
              <a:rPr lang="es-ES_tradnl" b="1" dirty="0">
                <a:solidFill>
                  <a:srgbClr val="00B050"/>
                </a:solidFill>
              </a:rPr>
              <a:t>Verde</a:t>
            </a:r>
            <a:r>
              <a:rPr lang="es-ES_tradnl" dirty="0"/>
              <a:t> y </a:t>
            </a:r>
            <a:r>
              <a:rPr lang="es-ES_tradnl" b="1" dirty="0" smtClean="0">
                <a:solidFill>
                  <a:srgbClr val="929000"/>
                </a:solidFill>
              </a:rPr>
              <a:t>Amarilla</a:t>
            </a:r>
          </a:p>
          <a:p>
            <a:r>
              <a:rPr lang="es-ES_tradnl" dirty="0" smtClean="0"/>
              <a:t>Cada aula </a:t>
            </a:r>
            <a:r>
              <a:rPr lang="es-ES_tradnl" dirty="0"/>
              <a:t>cuenta con una capacidad </a:t>
            </a:r>
            <a:r>
              <a:rPr lang="es-ES_tradnl" dirty="0" smtClean="0"/>
              <a:t>diferente </a:t>
            </a:r>
            <a:r>
              <a:rPr lang="es-ES_tradnl" dirty="0"/>
              <a:t>(es decir, un número de </a:t>
            </a:r>
            <a:r>
              <a:rPr lang="es-ES_tradnl" dirty="0" smtClean="0"/>
              <a:t>bancos)</a:t>
            </a:r>
          </a:p>
          <a:p>
            <a:r>
              <a:rPr lang="es-ES_tradnl" dirty="0" smtClean="0"/>
              <a:t>La </a:t>
            </a:r>
            <a:r>
              <a:rPr lang="es-ES_tradnl" dirty="0"/>
              <a:t>aula </a:t>
            </a:r>
            <a:r>
              <a:rPr lang="es-ES_tradnl" b="1" dirty="0">
                <a:solidFill>
                  <a:srgbClr val="0070C0"/>
                </a:solidFill>
              </a:rPr>
              <a:t>Azul </a:t>
            </a:r>
            <a:r>
              <a:rPr lang="es-ES_tradnl" dirty="0" smtClean="0"/>
              <a:t>tiene </a:t>
            </a:r>
            <a:r>
              <a:rPr lang="es-ES_tradnl" dirty="0"/>
              <a:t>40 bancos, la </a:t>
            </a:r>
            <a:r>
              <a:rPr lang="es-ES_tradnl" b="1" dirty="0">
                <a:solidFill>
                  <a:srgbClr val="00B050"/>
                </a:solidFill>
              </a:rPr>
              <a:t>Verde</a:t>
            </a:r>
            <a:r>
              <a:rPr lang="es-ES_tradnl" dirty="0"/>
              <a:t> </a:t>
            </a:r>
            <a:r>
              <a:rPr lang="es-ES_tradnl" dirty="0" smtClean="0"/>
              <a:t>35 </a:t>
            </a:r>
            <a:r>
              <a:rPr lang="es-ES_tradnl" dirty="0"/>
              <a:t>y la </a:t>
            </a:r>
            <a:r>
              <a:rPr lang="es-ES_tradnl" b="1" dirty="0">
                <a:solidFill>
                  <a:srgbClr val="929000"/>
                </a:solidFill>
              </a:rPr>
              <a:t>Amarilla </a:t>
            </a:r>
            <a:r>
              <a:rPr lang="es-ES_tradnl" dirty="0" smtClean="0"/>
              <a:t>30</a:t>
            </a:r>
          </a:p>
          <a:p>
            <a:r>
              <a:rPr lang="es-ES_tradnl" dirty="0" smtClean="0"/>
              <a:t>Dado </a:t>
            </a:r>
            <a:r>
              <a:rPr lang="es-ES_tradnl" dirty="0"/>
              <a:t>un número de infantes </a:t>
            </a:r>
            <a:r>
              <a:rPr lang="es-ES_tradnl" dirty="0" smtClean="0"/>
              <a:t>ingresado por el usuario, </a:t>
            </a:r>
            <a:r>
              <a:rPr lang="es-ES_tradnl" dirty="0"/>
              <a:t>el </a:t>
            </a:r>
            <a:r>
              <a:rPr lang="es-ES_tradnl" dirty="0" smtClean="0"/>
              <a:t>programa deberá </a:t>
            </a:r>
            <a:r>
              <a:rPr lang="es-ES_tradnl" dirty="0"/>
              <a:t>determinar el aula que minimice la cantidad de bancos </a:t>
            </a:r>
            <a:r>
              <a:rPr lang="es-ES_tradnl" dirty="0" smtClean="0"/>
              <a:t>vacíos</a:t>
            </a:r>
          </a:p>
          <a:p>
            <a:r>
              <a:rPr lang="es-ES_tradnl" dirty="0"/>
              <a:t>La salida del algoritmo es el color que identifica al aula </a:t>
            </a:r>
            <a:r>
              <a:rPr lang="es-ES_tradnl" dirty="0" smtClean="0"/>
              <a:t>asignada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52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724" y="4474903"/>
            <a:ext cx="3170449" cy="2100521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16958" y="4831412"/>
            <a:ext cx="56758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Ejemplo: </a:t>
            </a:r>
            <a:r>
              <a:rPr lang="es-ES_tradnl" sz="1600" dirty="0">
                <a:latin typeface="Arial" charset="0"/>
                <a:ea typeface="Arial" charset="0"/>
                <a:cs typeface="Arial" charset="0"/>
              </a:rPr>
              <a:t>si la cantidad de personas de un curso es 34, entonces el aula a asignar será la Verde. El aula Amarilla no puede ser asignada porque la cantidad de personas es menor a la cantidad de bancos disponibles. El aula Azul es descartada porque quedan más bancos inutilizados que en el aula Verde (6 versus 1</a:t>
            </a:r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).</a:t>
            </a:r>
            <a:endParaRPr lang="es-ES_tradnl" sz="1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106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/>
              <a:t>Estructuras de Datos y </a:t>
            </a:r>
            <a:r>
              <a:rPr lang="es-ES_tradnl" dirty="0" smtClean="0"/>
              <a:t>Métodos </a:t>
            </a:r>
            <a:r>
              <a:rPr lang="es-ES_tradnl" smtClean="0"/>
              <a:t>(Resolución)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428644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</a:t>
            </a:r>
            <a:r>
              <a:rPr lang="es-ES_tradnl" b="1" dirty="0" smtClean="0"/>
              <a:t>Datos y Métodos</a:t>
            </a:r>
            <a:br>
              <a:rPr lang="es-ES_tradnl" b="1" dirty="0" smtClean="0"/>
            </a:br>
            <a:r>
              <a:rPr lang="es-ES_tradnl" sz="3100" i="1" dirty="0" smtClean="0"/>
              <a:t>Producto Escalar</a:t>
            </a:r>
            <a:endParaRPr lang="es-ES_tradnl" sz="31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Cargue dos arreglos de dimensión N números </a:t>
            </a:r>
            <a:r>
              <a:rPr lang="es-ES_tradnl" sz="2400" dirty="0" smtClean="0"/>
              <a:t>         (</a:t>
            </a:r>
            <a:r>
              <a:rPr lang="es-ES_tradnl" sz="2400" dirty="0"/>
              <a:t>la cantidad es ingresada por el usuario)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Calcule el producto escalar entre los dos arreglos: </a:t>
            </a:r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54</a:t>
            </a:fld>
            <a:endParaRPr lang="es-ES_tradnl" dirty="0"/>
          </a:p>
        </p:txBody>
      </p:sp>
      <p:sp>
        <p:nvSpPr>
          <p:cNvPr id="6" name="Nube 5"/>
          <p:cNvSpPr/>
          <p:nvPr/>
        </p:nvSpPr>
        <p:spPr>
          <a:xfrm>
            <a:off x="3354382" y="5104484"/>
            <a:ext cx="2613347" cy="1321983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ángulo 6"/>
          <p:cNvSpPr/>
          <p:nvPr/>
        </p:nvSpPr>
        <p:spPr>
          <a:xfrm>
            <a:off x="88413" y="4548489"/>
            <a:ext cx="29264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u="sng" dirty="0" smtClean="0">
                <a:latin typeface="Arial" charset="0"/>
                <a:ea typeface="Arial" charset="0"/>
                <a:cs typeface="Arial" charset="0"/>
              </a:rPr>
              <a:t>Ejemplo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n =		3</a:t>
            </a:r>
            <a:br>
              <a:rPr lang="es-ES_tradnl" sz="2400" dirty="0" smtClean="0">
                <a:latin typeface="Arial" charset="0"/>
                <a:ea typeface="Arial" charset="0"/>
                <a:cs typeface="Arial" charset="0"/>
              </a:rPr>
            </a:b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v1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0, 1, 2</a:t>
            </a:r>
          </a:p>
          <a:p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2 =		3, 4, 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5</a:t>
            </a:r>
            <a:endParaRPr lang="es-ES_tradnl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producto = 	14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876225" y="5531223"/>
            <a:ext cx="1569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0x3+1x4+2x5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t="19800" r="-30" b="40096"/>
          <a:stretch/>
        </p:blipFill>
        <p:spPr>
          <a:xfrm>
            <a:off x="1848140" y="3399613"/>
            <a:ext cx="5382000" cy="1620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936" y="4035798"/>
            <a:ext cx="2547621" cy="2540062"/>
          </a:xfrm>
          <a:prstGeom prst="rect">
            <a:avLst/>
          </a:prstGeom>
        </p:spPr>
      </p:pic>
      <p:cxnSp>
        <p:nvCxnSpPr>
          <p:cNvPr id="11" name="Conector recto de flecha 10"/>
          <p:cNvCxnSpPr/>
          <p:nvPr/>
        </p:nvCxnSpPr>
        <p:spPr>
          <a:xfrm flipH="1">
            <a:off x="2897424" y="5765476"/>
            <a:ext cx="465065" cy="729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5826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Métodos</a:t>
            </a:r>
            <a:br>
              <a:rPr lang="es-ES_tradnl" b="1" dirty="0"/>
            </a:br>
            <a:r>
              <a:rPr lang="es-ES_tradnl" sz="3100" i="1" dirty="0"/>
              <a:t>Producto </a:t>
            </a:r>
            <a:r>
              <a:rPr lang="es-ES_tradnl" sz="3100" i="1" dirty="0" smtClean="0"/>
              <a:t>Escalar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55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302793" y="2397908"/>
            <a:ext cx="853841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SubAlgoritmo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acum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multiplicarVector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v1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cantidad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acum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acum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acum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acum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*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FinSubAlgoritmo</a:t>
            </a:r>
            <a:endParaRPr lang="es-ES_tradnl" sz="28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125" y="3452785"/>
            <a:ext cx="1433930" cy="142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493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Métodos</a:t>
            </a:r>
            <a:br>
              <a:rPr lang="es-ES_tradnl" b="1" dirty="0"/>
            </a:br>
            <a:r>
              <a:rPr lang="es-ES_tradnl" sz="3100" i="1" dirty="0"/>
              <a:t>Producto </a:t>
            </a:r>
            <a:r>
              <a:rPr lang="es-ES_tradnl" sz="3100" i="1" dirty="0" smtClean="0"/>
              <a:t>Escalar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56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125" y="3452785"/>
            <a:ext cx="1433930" cy="142967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28650" y="2428684"/>
            <a:ext cx="789956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smtClean="0">
                <a:solidFill>
                  <a:srgbClr val="000080"/>
                </a:solidFill>
                <a:effectLst/>
              </a:rPr>
              <a:t>Algoritmo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ProductoEscalar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"Cantidad: "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 </a:t>
            </a: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cantidad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cantidad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"Cargando v1"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cargarVector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v1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"Cargando v2"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cargarVector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v2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</a:t>
            </a:r>
            <a:r>
              <a:rPr lang="es-ES_tradnl" sz="2000" dirty="0" err="1" smtClean="0">
                <a:solidFill>
                  <a:srgbClr val="FF0000"/>
                </a:solidFill>
                <a:effectLst/>
              </a:rPr>
              <a:t>Multiplicacion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 escalar = "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multiplicarVector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v1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FinAlgoritmo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577148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</a:t>
            </a:r>
            <a:r>
              <a:rPr lang="es-ES_tradnl" b="1" dirty="0" smtClean="0"/>
              <a:t>Métodos</a:t>
            </a:r>
            <a:br>
              <a:rPr lang="es-ES_tradnl" b="1" dirty="0" smtClean="0"/>
            </a:br>
            <a:r>
              <a:rPr lang="es-ES_tradnl" sz="3100" i="1" dirty="0" smtClean="0"/>
              <a:t>Promedio Escolar</a:t>
            </a:r>
            <a:endParaRPr lang="es-ES_tradnl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5742583" cy="4351338"/>
          </a:xfrm>
        </p:spPr>
        <p:txBody>
          <a:bodyPr anchor="ctr"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s-ES_tradnl" dirty="0"/>
              <a:t>Desarrolle un algoritmo que permita cargar alumnos y sus notas en los tres </a:t>
            </a:r>
            <a:r>
              <a:rPr lang="es-ES_tradnl" dirty="0" smtClean="0"/>
              <a:t>trimestres</a:t>
            </a:r>
            <a:endParaRPr lang="es-ES_tradnl" dirty="0"/>
          </a:p>
          <a:p>
            <a:pPr marL="342900" indent="-342900">
              <a:buFont typeface="Arial" charset="0"/>
              <a:buChar char="•"/>
            </a:pPr>
            <a:r>
              <a:rPr lang="es-ES_tradnl" dirty="0"/>
              <a:t>Se debe permitir obtener el promedio anual (es decir, de sus tres notas) de un alumno (ingresado por el usuario</a:t>
            </a:r>
            <a:r>
              <a:rPr lang="es-ES_tradnl" dirty="0" smtClean="0"/>
              <a:t>)</a:t>
            </a:r>
            <a:endParaRPr lang="es-ES_tradnl" dirty="0"/>
          </a:p>
          <a:p>
            <a:pPr marL="342900" indent="-342900">
              <a:buFont typeface="Arial" charset="0"/>
              <a:buChar char="•"/>
            </a:pPr>
            <a:r>
              <a:rPr lang="es-ES_tradnl" dirty="0"/>
              <a:t>Luego de resolverlo, pensar en aprovechar métodos y discutir como representar la </a:t>
            </a:r>
            <a:r>
              <a:rPr lang="es-ES_tradnl" dirty="0" smtClean="0"/>
              <a:t>información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57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233" y="3088806"/>
            <a:ext cx="2395719" cy="249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63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Métodos</a:t>
            </a:r>
            <a:br>
              <a:rPr lang="es-ES_tradnl" b="1" dirty="0"/>
            </a:br>
            <a:r>
              <a:rPr lang="es-ES_tradnl" sz="3100" i="1" dirty="0"/>
              <a:t>Promedio Escolar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58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501" y="1037856"/>
            <a:ext cx="907477" cy="944601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472375" y="2605106"/>
            <a:ext cx="61992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numAlum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FF0000"/>
                </a:solidFill>
                <a:effectLst/>
              </a:rPr>
              <a:t>"Ingrese el numero de alumnos: "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alumNum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alumnos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Texto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alumnos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alumNum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nota1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nota2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nota3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nota1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alumNum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]</a:t>
            </a:r>
            <a:endParaRPr lang="es-ES_tradnl" sz="2800" dirty="0" smtClean="0">
              <a:solidFill>
                <a:srgbClr val="000000"/>
              </a:solidFill>
              <a:effectLst/>
            </a:endParaRPr>
          </a:p>
          <a:p>
            <a:r>
              <a:rPr lang="es-ES_tradnl" sz="2800" b="1" dirty="0" err="1">
                <a:solidFill>
                  <a:srgbClr val="000080"/>
                </a:solidFill>
              </a:rPr>
              <a:t>Dimension</a:t>
            </a:r>
            <a:r>
              <a:rPr lang="es-ES_tradnl" sz="2800" dirty="0">
                <a:solidFill>
                  <a:srgbClr val="000000"/>
                </a:solidFill>
              </a:rPr>
              <a:t> nota2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alumNum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]</a:t>
            </a:r>
          </a:p>
          <a:p>
            <a:r>
              <a:rPr lang="es-ES_tradnl" sz="2800" b="1" dirty="0" err="1">
                <a:solidFill>
                  <a:srgbClr val="000080"/>
                </a:solidFill>
              </a:rPr>
              <a:t>Dimension</a:t>
            </a:r>
            <a:r>
              <a:rPr lang="es-ES_tradnl" sz="2800" dirty="0">
                <a:solidFill>
                  <a:srgbClr val="000000"/>
                </a:solidFill>
              </a:rPr>
              <a:t> nota3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alumNum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]</a:t>
            </a:r>
            <a:endParaRPr lang="es-ES_tradnl" sz="2800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 smtClean="0"/>
              <a:t>1) Recupero el número de alumnos y defino variables/arreglos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728263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Estructuras de Datos  </a:t>
            </a:r>
            <a:br>
              <a:rPr lang="es-AR" b="1" dirty="0" smtClean="0"/>
            </a:br>
            <a:r>
              <a:rPr lang="es-AR" sz="2800" i="1" dirty="0" smtClean="0"/>
              <a:t>Arreglos/Listas/Vectores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Los arreglos son estructuras de datos homogéneas (todos sus datos son del mismo tipo) </a:t>
            </a:r>
            <a:endParaRPr lang="es-A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Permiten almacenar un determinado número de datos </a:t>
            </a:r>
            <a:endParaRPr lang="es-A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Tiene muchos elementos, y a cada uno de ellos se acceden indicando que posición se quiere usar (un índice)</a:t>
            </a:r>
            <a:endParaRPr lang="es-A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</a:t>
            </a:fld>
            <a:endParaRPr lang="es-ES_tradnl" dirty="0"/>
          </a:p>
        </p:txBody>
      </p:sp>
      <p:pic>
        <p:nvPicPr>
          <p:cNvPr id="7" name="6 Imagen" descr="arreglo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76" y="4815517"/>
            <a:ext cx="6638519" cy="169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026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Métodos</a:t>
            </a:r>
            <a:br>
              <a:rPr lang="es-ES_tradnl" b="1" dirty="0"/>
            </a:br>
            <a:r>
              <a:rPr lang="es-ES_tradnl" sz="3100" i="1" dirty="0"/>
              <a:t>Promedio Escolar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59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501" y="1037856"/>
            <a:ext cx="907477" cy="944601"/>
          </a:xfrm>
          <a:prstGeom prst="rect">
            <a:avLst/>
          </a:prstGeom>
        </p:spPr>
      </p:pic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 smtClean="0"/>
              <a:t>2) Cargo los nombres de alumnos y sus notas para los 3 trimestres:</a:t>
            </a:r>
            <a:endParaRPr lang="es-ES_tradnl" sz="2000" dirty="0"/>
          </a:p>
        </p:txBody>
      </p:sp>
      <p:sp>
        <p:nvSpPr>
          <p:cNvPr id="9" name="Rectángulo 8"/>
          <p:cNvSpPr/>
          <p:nvPr/>
        </p:nvSpPr>
        <p:spPr>
          <a:xfrm>
            <a:off x="1546803" y="2490366"/>
            <a:ext cx="605039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alumNum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FF0000"/>
                </a:solidFill>
                <a:effectLst/>
              </a:rPr>
              <a:t>"Nombre: "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alumnos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FF0000"/>
                </a:solidFill>
                <a:effectLst/>
              </a:rPr>
              <a:t>"Nota 1er trimestre:"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nota1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FF0000"/>
                </a:solidFill>
                <a:effectLst/>
              </a:rPr>
              <a:t>"Nota 2do trimestre:"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nota2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FF0000"/>
                </a:solidFill>
                <a:effectLst/>
              </a:rPr>
              <a:t>"Nota 3er trimestre:"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nota3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FinPara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745009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Métodos</a:t>
            </a:r>
            <a:br>
              <a:rPr lang="es-ES_tradnl" b="1" dirty="0"/>
            </a:br>
            <a:r>
              <a:rPr lang="es-ES_tradnl" sz="3100" i="1" dirty="0"/>
              <a:t>Promedio Escolar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60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501" y="1037856"/>
            <a:ext cx="907477" cy="944601"/>
          </a:xfrm>
          <a:prstGeom prst="rect">
            <a:avLst/>
          </a:prstGeom>
        </p:spPr>
      </p:pic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3</a:t>
            </a:r>
            <a:r>
              <a:rPr lang="es-ES_tradnl" sz="2000" dirty="0" smtClean="0"/>
              <a:t>) Busco el alumno y calculo su promedio:</a:t>
            </a:r>
            <a:endParaRPr lang="es-ES_tradnl" sz="2000" dirty="0"/>
          </a:p>
        </p:txBody>
      </p:sp>
      <p:sp>
        <p:nvSpPr>
          <p:cNvPr id="10" name="Rectángulo 9"/>
          <p:cNvSpPr/>
          <p:nvPr/>
        </p:nvSpPr>
        <p:spPr>
          <a:xfrm>
            <a:off x="188324" y="2423435"/>
            <a:ext cx="648765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  <a:effectLst/>
              </a:rPr>
              <a:t>alumBuscado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b="1" dirty="0" smtClean="0">
                <a:solidFill>
                  <a:srgbClr val="000080"/>
                </a:solidFill>
                <a:effectLst/>
              </a:rPr>
              <a:t>Texto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smtClean="0">
                <a:solidFill>
                  <a:srgbClr val="FF0000"/>
                </a:solidFill>
                <a:effectLst/>
              </a:rPr>
              <a:t>"A quien busca:"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  <a:effectLst/>
              </a:rPr>
              <a:t>alumBuscado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encontrado </a:t>
            </a:r>
            <a:r>
              <a:rPr lang="es-ES_tradnl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  <a:effectLst/>
              </a:rPr>
              <a:t>Logico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promedio </a:t>
            </a:r>
            <a:r>
              <a:rPr lang="es-ES_tradnl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b="1" dirty="0" smtClean="0">
                <a:solidFill>
                  <a:srgbClr val="000080"/>
                </a:solidFill>
                <a:effectLst/>
              </a:rPr>
              <a:t>Real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dirty="0" smtClean="0">
                <a:solidFill>
                  <a:srgbClr val="000000"/>
                </a:solidFill>
                <a:effectLst/>
              </a:rPr>
              <a:t>encontrado 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b="1" dirty="0" smtClean="0">
                <a:solidFill>
                  <a:srgbClr val="000080"/>
                </a:solidFill>
                <a:effectLst/>
              </a:rPr>
              <a:t>Falso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b="1" dirty="0" smtClean="0">
                <a:solidFill>
                  <a:srgbClr val="000080"/>
                </a:solidFill>
                <a:effectLst/>
              </a:rPr>
              <a:t>Mientras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&lt;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  <a:effectLst/>
              </a:rPr>
              <a:t>alumNum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b="1" dirty="0" smtClean="0">
                <a:solidFill>
                  <a:srgbClr val="000080"/>
                </a:solidFill>
                <a:effectLst/>
              </a:rPr>
              <a:t>Y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encontrado 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b="1" dirty="0" smtClean="0">
                <a:solidFill>
                  <a:srgbClr val="000080"/>
                </a:solidFill>
                <a:effectLst/>
              </a:rPr>
              <a:t>Falso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b="1" dirty="0" smtClean="0">
                <a:solidFill>
                  <a:srgbClr val="000080"/>
                </a:solidFill>
                <a:effectLst/>
              </a:rPr>
              <a:t>Hacer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b="1" dirty="0" smtClean="0">
                <a:solidFill>
                  <a:srgbClr val="000080"/>
                </a:solidFill>
                <a:effectLst/>
              </a:rPr>
              <a:t>Si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alumnos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  <a:effectLst/>
              </a:rPr>
              <a:t>alumBuscado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b="1" dirty="0" smtClean="0">
                <a:solidFill>
                  <a:srgbClr val="000080"/>
                </a:solidFill>
                <a:effectLst/>
              </a:rPr>
              <a:t>Entonces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dirty="0" smtClean="0">
                <a:solidFill>
                  <a:srgbClr val="000000"/>
                </a:solidFill>
                <a:effectLst/>
              </a:rPr>
              <a:t>encontrado 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b="1" dirty="0" smtClean="0">
                <a:solidFill>
                  <a:srgbClr val="000080"/>
                </a:solidFill>
                <a:effectLst/>
              </a:rPr>
              <a:t>Verdadero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dirty="0" smtClean="0">
                <a:solidFill>
                  <a:srgbClr val="000000"/>
                </a:solidFill>
                <a:effectLst/>
              </a:rPr>
              <a:t>promedio 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nota1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nota2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nota3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dirty="0" smtClean="0">
                <a:solidFill>
                  <a:srgbClr val="000000"/>
                </a:solidFill>
                <a:effectLst/>
              </a:rPr>
              <a:t>promedio 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promedio 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/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smtClean="0">
                <a:solidFill>
                  <a:srgbClr val="8E6B23"/>
                </a:solidFill>
                <a:effectLst/>
              </a:rPr>
              <a:t>3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b="1" dirty="0" err="1" smtClean="0">
                <a:solidFill>
                  <a:srgbClr val="000080"/>
                </a:solidFill>
                <a:effectLst/>
              </a:rPr>
              <a:t>FinSi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  <a:effectLst/>
              </a:rPr>
              <a:t>FinMientras</a:t>
            </a:r>
            <a:endParaRPr lang="es-ES_tradnl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188324" y="3870251"/>
            <a:ext cx="1946657" cy="531628"/>
          </a:xfrm>
          <a:prstGeom prst="roundRect">
            <a:avLst/>
          </a:prstGeom>
          <a:solidFill>
            <a:schemeClr val="accent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CuadroTexto 11"/>
          <p:cNvSpPr txBox="1"/>
          <p:nvPr/>
        </p:nvSpPr>
        <p:spPr>
          <a:xfrm>
            <a:off x="5772365" y="2215421"/>
            <a:ext cx="3092745" cy="120032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Uso una variable lógica para detener la repetición cuando ya encontré al alumno</a:t>
            </a:r>
          </a:p>
          <a:p>
            <a:pPr algn="ctr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(es posible simplificar?)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Conector recto de flecha 12"/>
          <p:cNvCxnSpPr>
            <a:stCxn id="12" idx="1"/>
            <a:endCxn id="11" idx="3"/>
          </p:cNvCxnSpPr>
          <p:nvPr/>
        </p:nvCxnSpPr>
        <p:spPr>
          <a:xfrm flipH="1">
            <a:off x="2134981" y="2815586"/>
            <a:ext cx="3637384" cy="13204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redondeado 16"/>
          <p:cNvSpPr/>
          <p:nvPr/>
        </p:nvSpPr>
        <p:spPr>
          <a:xfrm>
            <a:off x="1121780" y="5248531"/>
            <a:ext cx="5554202" cy="531628"/>
          </a:xfrm>
          <a:prstGeom prst="roundRect">
            <a:avLst/>
          </a:prstGeom>
          <a:solidFill>
            <a:schemeClr val="accent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CuadroTexto 17"/>
          <p:cNvSpPr txBox="1"/>
          <p:nvPr/>
        </p:nvSpPr>
        <p:spPr>
          <a:xfrm>
            <a:off x="5772365" y="3663215"/>
            <a:ext cx="3092745" cy="120032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Calculo el promedio dentro del Si-Entonces-</a:t>
            </a:r>
            <a:r>
              <a:rPr lang="es-ES_tradnl" dirty="0" err="1" smtClean="0">
                <a:latin typeface="Arial" charset="0"/>
                <a:ea typeface="Arial" charset="0"/>
                <a:cs typeface="Arial" charset="0"/>
              </a:rPr>
              <a:t>FinSi</a:t>
            </a:r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, cuando lo encontré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…</a:t>
            </a:r>
            <a:endParaRPr lang="es-ES" dirty="0" smtClean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Les parece apropiado?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" name="Conector recto de flecha 20"/>
          <p:cNvCxnSpPr>
            <a:stCxn id="18" idx="1"/>
          </p:cNvCxnSpPr>
          <p:nvPr/>
        </p:nvCxnSpPr>
        <p:spPr>
          <a:xfrm flipH="1">
            <a:off x="5295015" y="4263380"/>
            <a:ext cx="477350" cy="985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56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 animBg="1"/>
      <p:bldP spid="1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Métodos</a:t>
            </a:r>
            <a:br>
              <a:rPr lang="es-ES_tradnl" b="1" dirty="0"/>
            </a:br>
            <a:r>
              <a:rPr lang="es-ES_tradnl" sz="3100" i="1" dirty="0"/>
              <a:t>Promedio Escolar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61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501" y="1037856"/>
            <a:ext cx="907477" cy="944601"/>
          </a:xfrm>
          <a:prstGeom prst="rect">
            <a:avLst/>
          </a:prstGeom>
        </p:spPr>
      </p:pic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 smtClean="0"/>
              <a:t>4) Afuera del </a:t>
            </a:r>
            <a:r>
              <a:rPr lang="es-ES_tradnl" sz="2000" i="1" dirty="0" smtClean="0"/>
              <a:t>Mientras</a:t>
            </a:r>
            <a:r>
              <a:rPr lang="es-ES_tradnl" sz="2000" dirty="0" smtClean="0"/>
              <a:t>, verifico si encontré al alumno y si así fuese escribo por pantalla su promedio de notas</a:t>
            </a:r>
            <a:endParaRPr lang="es-ES_tradnl" sz="2000" dirty="0"/>
          </a:p>
        </p:txBody>
      </p:sp>
      <p:sp>
        <p:nvSpPr>
          <p:cNvPr id="14" name="Rectángulo 13"/>
          <p:cNvSpPr/>
          <p:nvPr/>
        </p:nvSpPr>
        <p:spPr>
          <a:xfrm>
            <a:off x="697818" y="3378373"/>
            <a:ext cx="78954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smtClean="0">
                <a:solidFill>
                  <a:srgbClr val="000080"/>
                </a:solidFill>
                <a:effectLst/>
              </a:rPr>
              <a:t>Si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encontrado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Entonces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FF0000"/>
                </a:solidFill>
                <a:effectLst/>
              </a:rPr>
              <a:t>"El promedio de "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alumBuscado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FF0000"/>
                </a:solidFill>
                <a:effectLst/>
              </a:rPr>
              <a:t>" es "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promedio </a:t>
            </a:r>
          </a:p>
          <a:p>
            <a:r>
              <a:rPr lang="es-ES_tradnl" sz="2400" b="1" dirty="0" smtClean="0">
                <a:solidFill>
                  <a:srgbClr val="000080"/>
                </a:solidFill>
                <a:effectLst/>
              </a:rPr>
              <a:t>Sino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FF0000"/>
                </a:solidFill>
                <a:effectLst/>
              </a:rPr>
              <a:t>"No se pudo encontrar a "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alumBuscado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FinSi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65023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Métodos</a:t>
            </a:r>
            <a:br>
              <a:rPr lang="es-ES_tradnl" b="1" dirty="0"/>
            </a:br>
            <a:r>
              <a:rPr lang="es-ES_tradnl" sz="3100" i="1" dirty="0"/>
              <a:t>Promedio Escolar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62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501" y="1037856"/>
            <a:ext cx="907477" cy="944601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67833" y="2144082"/>
            <a:ext cx="367066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  <a:effectLst/>
              </a:rPr>
              <a:t>numAlum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14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dirty="0" smtClean="0">
                <a:solidFill>
                  <a:srgbClr val="FF0000"/>
                </a:solidFill>
                <a:effectLst/>
              </a:rPr>
              <a:t>"Ingrese el numero de alumnos: "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14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  <a:effectLst/>
              </a:rPr>
              <a:t>alumNum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14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alumnos </a:t>
            </a:r>
            <a:r>
              <a:rPr lang="es-ES_tradnl" sz="14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  <a:effectLst/>
              </a:rPr>
              <a:t>Texto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1400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alumnos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400" dirty="0" err="1" smtClean="0">
                <a:solidFill>
                  <a:srgbClr val="000000"/>
                </a:solidFill>
                <a:effectLst/>
              </a:rPr>
              <a:t>alumNum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14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nota1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nota2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nota3 </a:t>
            </a:r>
            <a:r>
              <a:rPr lang="es-ES_tradnl" sz="14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1400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nota1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400" dirty="0" err="1" smtClean="0">
                <a:solidFill>
                  <a:srgbClr val="000000"/>
                </a:solidFill>
                <a:effectLst/>
              </a:rPr>
              <a:t>alumNum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nota2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400" dirty="0" err="1" smtClean="0">
                <a:solidFill>
                  <a:srgbClr val="000000"/>
                </a:solidFill>
                <a:effectLst/>
              </a:rPr>
              <a:t>alumNum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nota3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400" dirty="0" err="1" smtClean="0">
                <a:solidFill>
                  <a:srgbClr val="000000"/>
                </a:solidFill>
                <a:effectLst/>
              </a:rPr>
              <a:t>alumNum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14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14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  <a:effectLst/>
              </a:rPr>
              <a:t>alumNum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dirty="0" smtClean="0">
                <a:solidFill>
                  <a:srgbClr val="FF0000"/>
                </a:solidFill>
                <a:effectLst/>
              </a:rPr>
              <a:t>"Nombre: "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alumnos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dirty="0" smtClean="0">
                <a:solidFill>
                  <a:srgbClr val="FF0000"/>
                </a:solidFill>
                <a:effectLst/>
              </a:rPr>
              <a:t>"Nota 1er trimestre:"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nota1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dirty="0" smtClean="0">
                <a:solidFill>
                  <a:srgbClr val="FF0000"/>
                </a:solidFill>
                <a:effectLst/>
              </a:rPr>
              <a:t>"Nota 2do trimestre:"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nota2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dirty="0" smtClean="0">
                <a:solidFill>
                  <a:srgbClr val="FF0000"/>
                </a:solidFill>
                <a:effectLst/>
              </a:rPr>
              <a:t>"Nota 3er trimestre:"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nota3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14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4517842" y="2036361"/>
            <a:ext cx="426332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  <a:effectLst/>
              </a:rPr>
              <a:t>alumBuscado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  <a:effectLst/>
              </a:rPr>
              <a:t>Texto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14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dirty="0" smtClean="0">
                <a:solidFill>
                  <a:srgbClr val="FF0000"/>
                </a:solidFill>
                <a:effectLst/>
              </a:rPr>
              <a:t>"A quien busca:"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14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  <a:effectLst/>
              </a:rPr>
              <a:t>alumBuscado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14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encontrado </a:t>
            </a:r>
            <a:r>
              <a:rPr lang="es-ES_tradnl" sz="14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b="1" dirty="0" err="1" smtClean="0">
                <a:solidFill>
                  <a:srgbClr val="000080"/>
                </a:solidFill>
                <a:effectLst/>
              </a:rPr>
              <a:t>Logico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14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promedio </a:t>
            </a:r>
            <a:r>
              <a:rPr lang="es-ES_tradnl" sz="14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  <a:effectLst/>
              </a:rPr>
              <a:t>Real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1400" dirty="0" smtClean="0">
                <a:solidFill>
                  <a:srgbClr val="000000"/>
                </a:solidFill>
                <a:effectLst/>
              </a:rPr>
              <a:t>encontrado 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b="1" smtClean="0">
                <a:solidFill>
                  <a:srgbClr val="000080"/>
                </a:solidFill>
                <a:effectLst/>
              </a:rPr>
              <a:t>Falso</a:t>
            </a:r>
            <a:r>
              <a:rPr lang="es-ES_tradnl" sz="1400" smtClean="0">
                <a:solidFill>
                  <a:srgbClr val="000000"/>
                </a:solidFill>
                <a:effectLst/>
              </a:rPr>
              <a:t> </a:t>
            </a:r>
            <a:endParaRPr lang="es-ES_tradnl" sz="1400" smtClean="0">
              <a:solidFill>
                <a:srgbClr val="000000"/>
              </a:solidFill>
              <a:effectLst/>
            </a:endParaRPr>
          </a:p>
          <a:p>
            <a:r>
              <a:rPr lang="es-ES_tradnl" sz="1400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1400" b="1" dirty="0" smtClean="0">
                <a:solidFill>
                  <a:srgbClr val="000080"/>
                </a:solidFill>
                <a:effectLst/>
              </a:rPr>
              <a:t>Mientras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&lt;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  <a:effectLst/>
              </a:rPr>
              <a:t>alumNum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  <a:effectLst/>
              </a:rPr>
              <a:t>Y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encontrado 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  <a:effectLst/>
              </a:rPr>
              <a:t>Falso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  <a:effectLst/>
              </a:rPr>
              <a:t>Hacer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  <a:effectLst/>
              </a:rPr>
              <a:t>Si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alumnos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  <a:effectLst/>
              </a:rPr>
              <a:t>alumBuscado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  <a:effectLst/>
              </a:rPr>
              <a:t>Entonces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400" dirty="0" smtClean="0">
                <a:solidFill>
                  <a:srgbClr val="000000"/>
                </a:solidFill>
                <a:effectLst/>
              </a:rPr>
              <a:t>encontrado 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  <a:effectLst/>
              </a:rPr>
              <a:t>Verdadero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400" dirty="0" smtClean="0">
                <a:solidFill>
                  <a:srgbClr val="000000"/>
                </a:solidFill>
                <a:effectLst/>
              </a:rPr>
              <a:t>promedio 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nota1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nota2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nota3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400" dirty="0" smtClean="0">
                <a:solidFill>
                  <a:srgbClr val="000000"/>
                </a:solidFill>
                <a:effectLst/>
              </a:rPr>
              <a:t>promedio 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promedio 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/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dirty="0" smtClean="0">
                <a:solidFill>
                  <a:srgbClr val="8E6B23"/>
                </a:solidFill>
                <a:effectLst/>
              </a:rPr>
              <a:t>3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400" b="1" dirty="0" err="1" smtClean="0">
                <a:solidFill>
                  <a:srgbClr val="000080"/>
                </a:solidFill>
                <a:effectLst/>
              </a:rPr>
              <a:t>FinSi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1400" b="1" dirty="0" err="1" smtClean="0">
                <a:solidFill>
                  <a:srgbClr val="000080"/>
                </a:solidFill>
                <a:effectLst/>
              </a:rPr>
              <a:t>FinMientras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1400" b="1" dirty="0" smtClean="0">
                <a:solidFill>
                  <a:srgbClr val="000080"/>
                </a:solidFill>
                <a:effectLst/>
              </a:rPr>
              <a:t>Si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encontrado </a:t>
            </a:r>
            <a:r>
              <a:rPr lang="es-ES_tradnl" sz="1400" b="1" dirty="0" smtClean="0">
                <a:solidFill>
                  <a:srgbClr val="000080"/>
                </a:solidFill>
                <a:effectLst/>
              </a:rPr>
              <a:t>Entonces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dirty="0" smtClean="0">
                <a:solidFill>
                  <a:srgbClr val="FF0000"/>
                </a:solidFill>
                <a:effectLst/>
              </a:rPr>
              <a:t>"El promedio de "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  <a:effectLst/>
              </a:rPr>
              <a:t>alumBuscado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dirty="0" smtClean="0">
                <a:solidFill>
                  <a:srgbClr val="FF0000"/>
                </a:solidFill>
                <a:effectLst/>
              </a:rPr>
              <a:t>" es "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promedio </a:t>
            </a:r>
          </a:p>
          <a:p>
            <a:r>
              <a:rPr lang="es-ES_tradnl" sz="1400" b="1" dirty="0" smtClean="0">
                <a:solidFill>
                  <a:srgbClr val="000080"/>
                </a:solidFill>
                <a:effectLst/>
              </a:rPr>
              <a:t>Sino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dirty="0" smtClean="0">
                <a:solidFill>
                  <a:srgbClr val="FF0000"/>
                </a:solidFill>
                <a:effectLst/>
              </a:rPr>
              <a:t>"No se pudo encontrar a "</a:t>
            </a:r>
            <a:r>
              <a:rPr lang="es-ES_tradnl" sz="1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  <a:effectLst/>
              </a:rPr>
              <a:t>alumBuscado</a:t>
            </a:r>
            <a:r>
              <a:rPr lang="es-ES_tradnl" sz="1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1400" b="1" dirty="0" err="1" smtClean="0">
                <a:solidFill>
                  <a:srgbClr val="000080"/>
                </a:solidFill>
                <a:effectLst/>
              </a:rPr>
              <a:t>FinSi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90600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Métodos</a:t>
            </a:r>
            <a:br>
              <a:rPr lang="es-ES_tradnl" b="1" dirty="0"/>
            </a:br>
            <a:r>
              <a:rPr lang="es-ES_tradnl" sz="3100" i="1" dirty="0"/>
              <a:t>Promedio Escolar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8418328" cy="4351338"/>
          </a:xfrm>
        </p:spPr>
        <p:txBody>
          <a:bodyPr anchor="ctr"/>
          <a:lstStyle/>
          <a:p>
            <a:pPr marL="0" indent="0">
              <a:buNone/>
            </a:pPr>
            <a:r>
              <a:rPr lang="es-ES_tradnl" sz="3200" dirty="0" smtClean="0"/>
              <a:t>Que podemos </a:t>
            </a:r>
            <a:r>
              <a:rPr lang="es-ES_tradnl" sz="3200" dirty="0" err="1" smtClean="0"/>
              <a:t>modularizar</a:t>
            </a:r>
            <a:r>
              <a:rPr lang="es-ES_tradnl" sz="3200" dirty="0" smtClean="0"/>
              <a:t> con métodos?</a:t>
            </a:r>
            <a:endParaRPr lang="es-ES_tradnl" dirty="0" smtClean="0"/>
          </a:p>
          <a:p>
            <a:pPr marL="742950" lvl="1" indent="-285750">
              <a:buFont typeface="Arial" charset="0"/>
              <a:buChar char="•"/>
            </a:pPr>
            <a:endParaRPr lang="es-ES_tradnl" sz="28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s-ES_tradnl" sz="2800" dirty="0" smtClean="0"/>
              <a:t>La </a:t>
            </a:r>
            <a:r>
              <a:rPr lang="es-ES_tradnl" sz="2800" dirty="0"/>
              <a:t>carga de los arreglos</a:t>
            </a:r>
            <a:r>
              <a:rPr lang="es-ES_tradnl" sz="2800" dirty="0" smtClean="0"/>
              <a:t>?</a:t>
            </a:r>
          </a:p>
          <a:p>
            <a:pPr marL="742950" lvl="1" indent="-285750">
              <a:buFont typeface="Arial" charset="0"/>
              <a:buChar char="•"/>
            </a:pPr>
            <a:endParaRPr lang="es-ES_tradnl" sz="2800" dirty="0"/>
          </a:p>
          <a:p>
            <a:pPr marL="742950" lvl="1" indent="-285750">
              <a:buFont typeface="Arial" charset="0"/>
              <a:buChar char="•"/>
            </a:pPr>
            <a:r>
              <a:rPr lang="es-ES_tradnl" sz="2800" dirty="0"/>
              <a:t>La búsqueda</a:t>
            </a:r>
            <a:r>
              <a:rPr lang="es-ES_tradnl" sz="2800" dirty="0" smtClean="0"/>
              <a:t>?</a:t>
            </a:r>
          </a:p>
          <a:p>
            <a:pPr marL="742950" lvl="1" indent="-285750">
              <a:buFont typeface="Arial" charset="0"/>
              <a:buChar char="•"/>
            </a:pPr>
            <a:endParaRPr lang="es-ES_tradnl" sz="2800" dirty="0"/>
          </a:p>
          <a:p>
            <a:pPr marL="742950" lvl="1" indent="-285750">
              <a:buFont typeface="Arial" charset="0"/>
              <a:buChar char="•"/>
            </a:pPr>
            <a:r>
              <a:rPr lang="es-ES_tradnl" sz="2800" dirty="0"/>
              <a:t>El promedio?</a:t>
            </a:r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63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501" y="1037856"/>
            <a:ext cx="907477" cy="94460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542" y="3421948"/>
            <a:ext cx="1853634" cy="308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6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Métodos</a:t>
            </a:r>
            <a:br>
              <a:rPr lang="es-ES_tradnl" b="1" dirty="0"/>
            </a:br>
            <a:r>
              <a:rPr lang="es-ES_tradnl" sz="3100" i="1" dirty="0"/>
              <a:t>Promedio Escolar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64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501" y="1037856"/>
            <a:ext cx="907477" cy="94460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95423" y="2975787"/>
            <a:ext cx="795315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SubAlgoritmo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prom3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calcularPromedio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nota1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nota2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nota3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prom3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Real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dirty="0" smtClean="0">
                <a:solidFill>
                  <a:srgbClr val="000000"/>
                </a:solidFill>
                <a:effectLst/>
              </a:rPr>
              <a:t>prom3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nota1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nota2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nota3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/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3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FinSubAlgoritmo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400" dirty="0" smtClean="0"/>
              <a:t/>
            </a:r>
            <a:br>
              <a:rPr lang="es-ES_tradnl" sz="1400" dirty="0" smtClean="0"/>
            </a:br>
            <a:endParaRPr lang="es-ES_tradnl" sz="1400" dirty="0"/>
          </a:p>
        </p:txBody>
      </p:sp>
      <p:sp>
        <p:nvSpPr>
          <p:cNvPr id="9" name="Recortar rectángulo de esquina sencilla 8"/>
          <p:cNvSpPr/>
          <p:nvPr/>
        </p:nvSpPr>
        <p:spPr>
          <a:xfrm>
            <a:off x="3901201" y="4584327"/>
            <a:ext cx="4692038" cy="795748"/>
          </a:xfrm>
          <a:prstGeom prst="snip1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_tradnl" sz="2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 es muy reusable!</a:t>
            </a:r>
          </a:p>
          <a:p>
            <a:pPr algn="ctr"/>
            <a:r>
              <a:rPr lang="es-ES_tradnl" sz="2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Solamente sirve para tres notas</a:t>
            </a:r>
            <a:r>
              <a:rPr lang="mr-IN" sz="2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endParaRPr lang="es-ES_tradnl" sz="2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0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Métodos</a:t>
            </a:r>
            <a:br>
              <a:rPr lang="es-ES_tradnl" b="1" dirty="0"/>
            </a:br>
            <a:r>
              <a:rPr lang="es-ES_tradnl" sz="3100" i="1" dirty="0"/>
              <a:t>Promedio Escolar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65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501" y="1037856"/>
            <a:ext cx="907477" cy="944601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0" y="2046902"/>
            <a:ext cx="946458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SubAlgoritmo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indAlum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buscar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alumBuscado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alumnos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alumNum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indAlum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indAlum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Mientras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&lt;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alumNum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Y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indAlum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Hacer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Si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alumnos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alumBuscado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Entonces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3"/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indAlum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FinSi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FinMientras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FinSubAlgoritmo</a:t>
            </a:r>
            <a:endParaRPr lang="es-ES_tradnl" sz="2400" dirty="0"/>
          </a:p>
        </p:txBody>
      </p:sp>
      <p:sp>
        <p:nvSpPr>
          <p:cNvPr id="11" name="Recortar rectángulo de esquina sencilla 10"/>
          <p:cNvSpPr/>
          <p:nvPr/>
        </p:nvSpPr>
        <p:spPr>
          <a:xfrm>
            <a:off x="5443870" y="2576548"/>
            <a:ext cx="3603108" cy="1287730"/>
          </a:xfrm>
          <a:prstGeom prst="snip1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sz="2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Retorna el índice del arreglo donde encontré el alumno!</a:t>
            </a:r>
          </a:p>
          <a:p>
            <a:pPr algn="ctr"/>
            <a:r>
              <a:rPr lang="es-ES" sz="2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(-1 si no lo encontró)</a:t>
            </a:r>
            <a:endParaRPr lang="es-ES_tradnl" sz="2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ecortar rectángulo de esquina sencilla 11"/>
          <p:cNvSpPr/>
          <p:nvPr/>
        </p:nvSpPr>
        <p:spPr>
          <a:xfrm>
            <a:off x="6034025" y="5608242"/>
            <a:ext cx="2481325" cy="473582"/>
          </a:xfrm>
          <a:prstGeom prst="snip1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sz="2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Es reusable?</a:t>
            </a:r>
            <a:endParaRPr lang="es-ES_tradnl" sz="2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04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Métodos</a:t>
            </a:r>
            <a:br>
              <a:rPr lang="es-ES_tradnl" b="1" dirty="0"/>
            </a:br>
            <a:r>
              <a:rPr lang="es-ES_tradnl" sz="3100" i="1" dirty="0"/>
              <a:t>Promedio Escolar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66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501" y="1037856"/>
            <a:ext cx="907477" cy="944601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10567" y="1944728"/>
            <a:ext cx="595106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 smtClean="0">
                <a:solidFill>
                  <a:srgbClr val="000080"/>
                </a:solidFill>
                <a:effectLst/>
              </a:rPr>
              <a:t>Algoritmo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PromedioAlumnosMetodos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i="1" dirty="0" smtClean="0">
                <a:solidFill>
                  <a:srgbClr val="969696"/>
                </a:solidFill>
                <a:effectLst/>
              </a:rPr>
              <a:t>//Defino e inicializo las variables</a:t>
            </a:r>
            <a:endParaRPr lang="es-ES" sz="1600" b="1" dirty="0" smtClean="0">
              <a:solidFill>
                <a:srgbClr val="000080"/>
              </a:solidFill>
              <a:effectLst/>
            </a:endParaRPr>
          </a:p>
          <a:p>
            <a:pPr lvl="1"/>
            <a:r>
              <a:rPr lang="es-ES_tradnl" sz="1600" i="1" dirty="0" smtClean="0">
                <a:solidFill>
                  <a:srgbClr val="969696"/>
                </a:solidFill>
                <a:effectLst/>
              </a:rPr>
              <a:t>//Cargo las notas </a:t>
            </a:r>
            <a:endParaRPr lang="es-ES_tradnl" sz="1600" dirty="0" smtClean="0">
              <a:solidFill>
                <a:srgbClr val="000000"/>
              </a:solidFill>
              <a:effectLst/>
            </a:endParaRPr>
          </a:p>
          <a:p>
            <a:pPr lvl="1"/>
            <a:r>
              <a:rPr lang="es-ES_tradnl" sz="1600" i="1" dirty="0" smtClean="0">
                <a:solidFill>
                  <a:srgbClr val="969696"/>
                </a:solidFill>
                <a:effectLst/>
              </a:rPr>
              <a:t>//Leer a quien busco </a:t>
            </a: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alumBuscado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Texto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"A quien busca:"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alumBuscado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indAlum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indAlum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buscar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alumBuscado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alumnos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alumNum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i="1" dirty="0" smtClean="0">
                <a:solidFill>
                  <a:srgbClr val="969696"/>
                </a:solidFill>
                <a:effectLst/>
              </a:rPr>
              <a:t>//Si lo </a:t>
            </a:r>
            <a:r>
              <a:rPr lang="es-ES_tradnl" sz="1600" i="1" dirty="0" err="1" smtClean="0">
                <a:solidFill>
                  <a:srgbClr val="969696"/>
                </a:solidFill>
                <a:effectLst/>
              </a:rPr>
              <a:t>encontre</a:t>
            </a:r>
            <a:r>
              <a:rPr lang="es-ES_tradnl" sz="1600" i="1" dirty="0" smtClean="0">
                <a:solidFill>
                  <a:srgbClr val="969696"/>
                </a:solidFill>
                <a:effectLst/>
              </a:rPr>
              <a:t> imprimo el promedio </a:t>
            </a: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Si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indAlum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!=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Entonces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"El promedio de "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alumBuscado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 es "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calcularPromedio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nota1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indAlum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nota2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indAlum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nota3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indAlum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])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Sino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"No se pudo encontrar a "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alumBuscado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b="1" dirty="0" err="1" smtClean="0">
                <a:solidFill>
                  <a:srgbClr val="000080"/>
                </a:solidFill>
                <a:effectLst/>
              </a:rPr>
              <a:t>FinSi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1600" b="1" dirty="0" err="1" smtClean="0">
                <a:solidFill>
                  <a:srgbClr val="000080"/>
                </a:solidFill>
                <a:effectLst/>
              </a:rPr>
              <a:t>FinAlgoritmo</a:t>
            </a:r>
            <a:endParaRPr lang="es-ES_tradnl" sz="1600" dirty="0"/>
          </a:p>
        </p:txBody>
      </p:sp>
      <p:sp>
        <p:nvSpPr>
          <p:cNvPr id="8" name="Recortar rectángulo de esquina sencilla 7"/>
          <p:cNvSpPr/>
          <p:nvPr/>
        </p:nvSpPr>
        <p:spPr>
          <a:xfrm>
            <a:off x="5422606" y="2258171"/>
            <a:ext cx="3610828" cy="1527020"/>
          </a:xfrm>
          <a:prstGeom prst="snip1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sz="2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 pudimos automatizar la carga de notas ni permitimos flexibilidad respecto al numero de notas</a:t>
            </a:r>
            <a:endParaRPr lang="es-ES_tradnl" sz="2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59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751" y="2352107"/>
            <a:ext cx="2116157" cy="238306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Métodos</a:t>
            </a:r>
            <a:br>
              <a:rPr lang="es-ES_tradnl" b="1" dirty="0"/>
            </a:br>
            <a:r>
              <a:rPr lang="es-ES_tradnl" sz="3100" i="1" dirty="0" smtClean="0"/>
              <a:t>Cine</a:t>
            </a:r>
            <a:endParaRPr lang="es-ES_tradnl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048057" cy="4351338"/>
          </a:xfrm>
        </p:spPr>
        <p:txBody>
          <a:bodyPr/>
          <a:lstStyle/>
          <a:p>
            <a:r>
              <a:rPr lang="es-ES_tradnl" dirty="0"/>
              <a:t>Diseñar un algoritmo que recorra las butacas de una sala de cine y determine cuántas butacas desocupadas hay </a:t>
            </a:r>
          </a:p>
          <a:p>
            <a:r>
              <a:rPr lang="es-ES_tradnl" dirty="0" smtClean="0"/>
              <a:t>Suponga </a:t>
            </a:r>
            <a:r>
              <a:rPr lang="es-ES_tradnl" dirty="0"/>
              <a:t>que para modelar este problema, se utiliza un arreglo con valores </a:t>
            </a:r>
            <a:r>
              <a:rPr lang="es-ES_tradnl" dirty="0" smtClean="0"/>
              <a:t>lógicos</a:t>
            </a:r>
          </a:p>
          <a:p>
            <a:pPr lvl="1"/>
            <a:r>
              <a:rPr lang="es-ES_tradnl" dirty="0" smtClean="0"/>
              <a:t>La </a:t>
            </a:r>
            <a:r>
              <a:rPr lang="es-ES_tradnl" dirty="0"/>
              <a:t>presencia de un valor verdadero (true</a:t>
            </a:r>
            <a:r>
              <a:rPr lang="es-ES_tradnl" dirty="0" smtClean="0"/>
              <a:t>) en el arreglo indica que </a:t>
            </a:r>
            <a:r>
              <a:rPr lang="es-ES_tradnl" dirty="0"/>
              <a:t>la butaca está </a:t>
            </a:r>
            <a:r>
              <a:rPr lang="es-ES_tradnl" dirty="0" smtClean="0"/>
              <a:t>ocupada</a:t>
            </a:r>
          </a:p>
          <a:p>
            <a:pPr lvl="1"/>
            <a:r>
              <a:rPr lang="es-ES_tradnl" dirty="0" smtClean="0"/>
              <a:t>La </a:t>
            </a:r>
            <a:r>
              <a:rPr lang="es-ES_tradnl" dirty="0"/>
              <a:t>presencia de un valor </a:t>
            </a:r>
            <a:r>
              <a:rPr lang="es-ES_tradnl" dirty="0" smtClean="0"/>
              <a:t>falso </a:t>
            </a:r>
            <a:r>
              <a:rPr lang="es-ES_tradnl" dirty="0"/>
              <a:t>(false) en el arreglo indica </a:t>
            </a:r>
            <a:r>
              <a:rPr lang="es-ES_tradnl" dirty="0" smtClean="0"/>
              <a:t>que la </a:t>
            </a:r>
            <a:r>
              <a:rPr lang="es-ES_tradnl" dirty="0"/>
              <a:t>butaca está </a:t>
            </a:r>
            <a:r>
              <a:rPr lang="es-ES_tradnl" dirty="0" smtClean="0"/>
              <a:t>desocupada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67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262629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s-ES_tradnl" dirty="0" smtClean="0"/>
              <a:t>1) Creo un método para inicializar el arreglo de butacas (lógico</a:t>
            </a:r>
            <a:r>
              <a:rPr lang="es-ES_tradnl" smtClean="0"/>
              <a:t>) con </a:t>
            </a:r>
            <a:r>
              <a:rPr lang="es-ES_tradnl" dirty="0" smtClean="0"/>
              <a:t>valores booleanos al azar</a:t>
            </a:r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648" y="793675"/>
            <a:ext cx="975763" cy="109883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Métodos</a:t>
            </a:r>
            <a:br>
              <a:rPr lang="es-ES_tradnl" b="1" dirty="0"/>
            </a:br>
            <a:r>
              <a:rPr lang="es-ES_tradnl" sz="3100" i="1" dirty="0"/>
              <a:t>Cine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68</a:t>
            </a:fld>
            <a:endParaRPr lang="es-ES_tradnl" dirty="0"/>
          </a:p>
        </p:txBody>
      </p:sp>
      <p:sp>
        <p:nvSpPr>
          <p:cNvPr id="9" name="Rectángulo 8"/>
          <p:cNvSpPr/>
          <p:nvPr/>
        </p:nvSpPr>
        <p:spPr>
          <a:xfrm>
            <a:off x="739628" y="3035994"/>
            <a:ext cx="766474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b="1" dirty="0" err="1">
                <a:solidFill>
                  <a:srgbClr val="000080"/>
                </a:solidFill>
              </a:rPr>
              <a:t>SubAlgoritmo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r>
              <a:rPr lang="es-ES_tradnl" sz="3200" dirty="0" err="1">
                <a:solidFill>
                  <a:srgbClr val="000000"/>
                </a:solidFill>
              </a:rPr>
              <a:t>cargarButacas</a:t>
            </a:r>
            <a:r>
              <a:rPr lang="es-ES_tradnl" sz="3200" b="1" dirty="0">
                <a:solidFill>
                  <a:srgbClr val="000000"/>
                </a:solidFill>
              </a:rPr>
              <a:t>(</a:t>
            </a:r>
            <a:r>
              <a:rPr lang="es-ES_tradnl" sz="3200" dirty="0">
                <a:solidFill>
                  <a:srgbClr val="000000"/>
                </a:solidFill>
              </a:rPr>
              <a:t>arreglo</a:t>
            </a:r>
            <a:r>
              <a:rPr lang="es-ES_tradnl" sz="3200" b="1" dirty="0">
                <a:solidFill>
                  <a:srgbClr val="000000"/>
                </a:solidFill>
              </a:rPr>
              <a:t>,</a:t>
            </a:r>
            <a:r>
              <a:rPr lang="es-ES_tradnl" sz="3200" dirty="0">
                <a:solidFill>
                  <a:srgbClr val="000000"/>
                </a:solidFill>
              </a:rPr>
              <a:t> largo</a:t>
            </a:r>
            <a:r>
              <a:rPr lang="es-ES_tradnl" sz="3200" b="1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s-ES_tradnl" sz="3200" b="1" dirty="0" smtClean="0">
                <a:solidFill>
                  <a:srgbClr val="000080"/>
                </a:solidFill>
              </a:rPr>
              <a:t>Definir</a:t>
            </a:r>
            <a:r>
              <a:rPr lang="es-ES_tradnl" sz="3200" dirty="0" smtClean="0">
                <a:solidFill>
                  <a:srgbClr val="000000"/>
                </a:solidFill>
              </a:rPr>
              <a:t> </a:t>
            </a:r>
            <a:r>
              <a:rPr lang="es-ES_tradnl" sz="3200" dirty="0" err="1">
                <a:solidFill>
                  <a:srgbClr val="000000"/>
                </a:solidFill>
              </a:rPr>
              <a:t>indice</a:t>
            </a:r>
            <a:r>
              <a:rPr lang="es-ES_tradnl" sz="3200" b="1" dirty="0">
                <a:solidFill>
                  <a:srgbClr val="000000"/>
                </a:solidFill>
              </a:rPr>
              <a:t>,</a:t>
            </a:r>
            <a:r>
              <a:rPr lang="es-ES_tradnl" sz="3200" dirty="0">
                <a:solidFill>
                  <a:srgbClr val="000000"/>
                </a:solidFill>
              </a:rPr>
              <a:t> auxiliar </a:t>
            </a:r>
            <a:r>
              <a:rPr lang="es-ES_tradnl" sz="3200" b="1" dirty="0">
                <a:solidFill>
                  <a:srgbClr val="000080"/>
                </a:solidFill>
              </a:rPr>
              <a:t>Como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r>
              <a:rPr lang="es-ES_tradnl" sz="3200" b="1" dirty="0">
                <a:solidFill>
                  <a:srgbClr val="000080"/>
                </a:solidFill>
              </a:rPr>
              <a:t>Entero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r>
              <a:rPr lang="es-ES_tradnl" sz="3200" dirty="0" smtClean="0">
                <a:solidFill>
                  <a:srgbClr val="000000"/>
                </a:solidFill>
              </a:rPr>
              <a:t>	</a:t>
            </a:r>
          </a:p>
          <a:p>
            <a:pPr lvl="1"/>
            <a:r>
              <a:rPr lang="es-ES_tradnl" sz="3200" b="1" dirty="0" smtClean="0">
                <a:solidFill>
                  <a:srgbClr val="000080"/>
                </a:solidFill>
              </a:rPr>
              <a:t>Para</a:t>
            </a:r>
            <a:r>
              <a:rPr lang="es-ES_tradnl" sz="3200" dirty="0" smtClean="0">
                <a:solidFill>
                  <a:srgbClr val="000000"/>
                </a:solidFill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</a:rPr>
              <a:t>indice</a:t>
            </a:r>
            <a:r>
              <a:rPr lang="es-ES_tradnl" sz="3200" dirty="0" smtClean="0">
                <a:solidFill>
                  <a:srgbClr val="000000"/>
                </a:solidFill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</a:rPr>
              <a:t>= </a:t>
            </a:r>
            <a:r>
              <a:rPr lang="es-ES_tradnl" sz="3200" dirty="0" smtClean="0">
                <a:solidFill>
                  <a:srgbClr val="8E6B23"/>
                </a:solidFill>
              </a:rPr>
              <a:t>0</a:t>
            </a:r>
            <a:r>
              <a:rPr lang="es-ES_tradnl" sz="3200" dirty="0" smtClean="0">
                <a:solidFill>
                  <a:srgbClr val="000000"/>
                </a:solidFill>
              </a:rPr>
              <a:t> </a:t>
            </a:r>
            <a:r>
              <a:rPr lang="es-ES_tradnl" sz="3200" b="1" dirty="0">
                <a:solidFill>
                  <a:srgbClr val="000080"/>
                </a:solidFill>
              </a:rPr>
              <a:t>Hasta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r>
              <a:rPr lang="es-ES_tradnl" sz="3200" dirty="0" smtClean="0">
                <a:solidFill>
                  <a:srgbClr val="000000"/>
                </a:solidFill>
              </a:rPr>
              <a:t>largo </a:t>
            </a:r>
            <a:r>
              <a:rPr lang="es-ES_tradnl" sz="3200" b="1" dirty="0" smtClean="0">
                <a:solidFill>
                  <a:srgbClr val="000000"/>
                </a:solidFill>
              </a:rPr>
              <a:t>- </a:t>
            </a:r>
            <a:r>
              <a:rPr lang="es-ES_tradnl" sz="3200" dirty="0" smtClean="0">
                <a:solidFill>
                  <a:srgbClr val="8E6B23"/>
                </a:solidFill>
              </a:rPr>
              <a:t>1</a:t>
            </a:r>
            <a:r>
              <a:rPr lang="es-ES_tradnl" sz="3200" dirty="0" smtClean="0">
                <a:solidFill>
                  <a:srgbClr val="000000"/>
                </a:solidFill>
              </a:rPr>
              <a:t> </a:t>
            </a:r>
            <a:r>
              <a:rPr lang="es-ES_tradnl" sz="3200" b="1" dirty="0">
                <a:solidFill>
                  <a:srgbClr val="000080"/>
                </a:solidFill>
              </a:rPr>
              <a:t>Con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r>
              <a:rPr lang="es-ES_tradnl" sz="3200" b="1" dirty="0">
                <a:solidFill>
                  <a:srgbClr val="000080"/>
                </a:solidFill>
              </a:rPr>
              <a:t>Paso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r>
              <a:rPr lang="es-ES_tradnl" sz="3200" dirty="0">
                <a:solidFill>
                  <a:srgbClr val="8E6B23"/>
                </a:solidFill>
              </a:rPr>
              <a:t>1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endParaRPr lang="es-ES_tradnl" sz="32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3200" dirty="0" smtClean="0">
                <a:solidFill>
                  <a:srgbClr val="000000"/>
                </a:solidFill>
              </a:rPr>
              <a:t>auxiliar </a:t>
            </a:r>
            <a:r>
              <a:rPr lang="es-ES_tradnl" sz="3200" b="1" dirty="0" smtClean="0">
                <a:solidFill>
                  <a:srgbClr val="000000"/>
                </a:solidFill>
              </a:rPr>
              <a:t>= </a:t>
            </a:r>
            <a:r>
              <a:rPr lang="es-ES_tradnl" sz="3200" dirty="0" smtClean="0">
                <a:solidFill>
                  <a:srgbClr val="000080"/>
                </a:solidFill>
              </a:rPr>
              <a:t>Azar</a:t>
            </a:r>
            <a:r>
              <a:rPr lang="es-ES_tradnl" sz="3200" b="1" dirty="0" smtClean="0">
                <a:solidFill>
                  <a:srgbClr val="000000"/>
                </a:solidFill>
              </a:rPr>
              <a:t>(</a:t>
            </a:r>
            <a:r>
              <a:rPr lang="es-ES_tradnl" sz="3200" dirty="0" smtClean="0">
                <a:solidFill>
                  <a:srgbClr val="8E6B23"/>
                </a:solidFill>
              </a:rPr>
              <a:t>2</a:t>
            </a:r>
            <a:r>
              <a:rPr lang="es-ES_tradnl" sz="3200" b="1" dirty="0">
                <a:solidFill>
                  <a:srgbClr val="000000"/>
                </a:solidFill>
              </a:rPr>
              <a:t>)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endParaRPr lang="es-ES_tradnl" sz="32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3200" dirty="0" smtClean="0">
                <a:solidFill>
                  <a:srgbClr val="000000"/>
                </a:solidFill>
              </a:rPr>
              <a:t>arreglo</a:t>
            </a:r>
            <a:r>
              <a:rPr lang="es-ES_tradnl" sz="3200" b="1" dirty="0" smtClean="0">
                <a:solidFill>
                  <a:srgbClr val="000000"/>
                </a:solidFill>
              </a:rPr>
              <a:t>[</a:t>
            </a:r>
            <a:r>
              <a:rPr lang="es-ES_tradnl" sz="3200" dirty="0" err="1" smtClean="0">
                <a:solidFill>
                  <a:srgbClr val="000000"/>
                </a:solidFill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</a:rPr>
              <a:t>] = (</a:t>
            </a:r>
            <a:r>
              <a:rPr lang="es-ES_tradnl" sz="3200" dirty="0" smtClean="0">
                <a:solidFill>
                  <a:srgbClr val="000000"/>
                </a:solidFill>
              </a:rPr>
              <a:t>auxiliar </a:t>
            </a:r>
            <a:r>
              <a:rPr lang="es-ES_tradnl" sz="3200" b="1" dirty="0" smtClean="0">
                <a:solidFill>
                  <a:srgbClr val="000000"/>
                </a:solidFill>
              </a:rPr>
              <a:t>= </a:t>
            </a:r>
            <a:r>
              <a:rPr lang="es-ES_tradnl" sz="3200" dirty="0" smtClean="0">
                <a:solidFill>
                  <a:srgbClr val="8E6B23"/>
                </a:solidFill>
              </a:rPr>
              <a:t>1</a:t>
            </a:r>
            <a:r>
              <a:rPr lang="es-ES_tradnl" sz="3200" b="1" dirty="0">
                <a:solidFill>
                  <a:srgbClr val="000000"/>
                </a:solidFill>
              </a:rPr>
              <a:t>)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32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32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32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3200" dirty="0"/>
          </a:p>
        </p:txBody>
      </p:sp>
    </p:spTree>
    <p:extLst>
      <p:ext uri="{BB962C8B-B14F-4D97-AF65-F5344CB8AC3E}">
        <p14:creationId xmlns:p14="http://schemas.microsoft.com/office/powerpoint/2010/main" val="125135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Estructuras de Datos  </a:t>
            </a:r>
            <a:br>
              <a:rPr lang="es-AR" b="1" dirty="0" smtClean="0"/>
            </a:br>
            <a:r>
              <a:rPr lang="es-AR" sz="2800" i="1" dirty="0" smtClean="0"/>
              <a:t>Arreglos/Listas/Vectores</a:t>
            </a:r>
            <a:endParaRPr lang="es-AR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266760" indent="-262800">
              <a:lnSpc>
                <a:spcPct val="150000"/>
              </a:lnSpc>
              <a:buClr>
                <a:srgbClr val="000000"/>
              </a:buClr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Lista = </a:t>
            </a: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Array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66760" indent="-262800">
              <a:lnSpc>
                <a:spcPct val="150000"/>
              </a:lnSpc>
              <a:buClr>
                <a:srgbClr val="000000"/>
              </a:buClr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Los elementos deben ser del mismo tipo de dato 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66760" indent="-262800">
              <a:lnSpc>
                <a:spcPct val="150000"/>
              </a:lnSpc>
              <a:buClr>
                <a:srgbClr val="000000"/>
              </a:buClr>
            </a:pP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Zero-based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 (arreglos de base cero) -&gt; Índices comienzan en 0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66760" indent="-262800">
              <a:lnSpc>
                <a:spcPct val="150000"/>
              </a:lnSpc>
              <a:buClr>
                <a:srgbClr val="000000"/>
              </a:buClr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La cantidad de elementos total = </a:t>
            </a: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Length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 será igual al número del último elemento más 1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66760" indent="-262800">
              <a:lnSpc>
                <a:spcPct val="150000"/>
              </a:lnSpc>
              <a:buClr>
                <a:srgbClr val="000000"/>
              </a:buClr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Propiedades: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596880" indent="-205560"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ELEMENTO o ITEM: a, b, c, d, e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596880" indent="-205560"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LONGITUD: 5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596880" indent="-205560"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INDICE o SUBINDICE: 0, 1, 2, 3, 4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</a:t>
            </a:fld>
            <a:endParaRPr lang="es-ES_tradnl" dirty="0"/>
          </a:p>
        </p:txBody>
      </p:sp>
      <p:grpSp>
        <p:nvGrpSpPr>
          <p:cNvPr id="6" name="12 Grupo"/>
          <p:cNvGrpSpPr/>
          <p:nvPr/>
        </p:nvGrpSpPr>
        <p:grpSpPr>
          <a:xfrm>
            <a:off x="5769116" y="4175000"/>
            <a:ext cx="2920978" cy="1746323"/>
            <a:chOff x="5769116" y="4175000"/>
            <a:chExt cx="2920978" cy="1746323"/>
          </a:xfrm>
        </p:grpSpPr>
        <p:graphicFrame>
          <p:nvGraphicFramePr>
            <p:cNvPr id="8" name="Table 2"/>
            <p:cNvGraphicFramePr/>
            <p:nvPr/>
          </p:nvGraphicFramePr>
          <p:xfrm>
            <a:off x="5776614" y="4565643"/>
            <a:ext cx="2913480" cy="888658"/>
          </p:xfrm>
          <a:graphic>
            <a:graphicData uri="http://schemas.openxmlformats.org/drawingml/2006/table">
              <a:tbl>
                <a:tblPr/>
                <a:tblGrid>
                  <a:gridCol w="582480"/>
                  <a:gridCol w="582480"/>
                  <a:gridCol w="582480"/>
                  <a:gridCol w="582480"/>
                  <a:gridCol w="583560"/>
                </a:tblGrid>
                <a:tr h="888658"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2400" b="1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Arial"/>
                            <a:ea typeface="Arial"/>
                          </a:rPr>
                          <a:t>a</a:t>
                        </a:r>
                        <a:endParaRPr lang="es-AR" sz="2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38160">
                        <a:solidFill>
                          <a:srgbClr val="FFFFFF"/>
                        </a:solidFill>
                      </a:lnB>
                      <a:solidFill>
                        <a:srgbClr val="4F81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2400" b="1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libri"/>
                            <a:ea typeface="Calibri"/>
                          </a:rPr>
                          <a:t>b</a:t>
                        </a:r>
                        <a:endParaRPr lang="es-AR" sz="2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38160">
                        <a:solidFill>
                          <a:srgbClr val="FFFFFF"/>
                        </a:solidFill>
                      </a:lnB>
                      <a:solidFill>
                        <a:srgbClr val="4F81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2400" b="1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libri"/>
                            <a:ea typeface="Calibri"/>
                          </a:rPr>
                          <a:t>c</a:t>
                        </a:r>
                        <a:endParaRPr lang="es-AR" sz="2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38160">
                        <a:solidFill>
                          <a:srgbClr val="FFFFFF"/>
                        </a:solidFill>
                      </a:lnB>
                      <a:solidFill>
                        <a:srgbClr val="4F81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2400" b="1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libri"/>
                            <a:ea typeface="Calibri"/>
                          </a:rPr>
                          <a:t>d</a:t>
                        </a:r>
                        <a:endParaRPr lang="es-AR" sz="2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38160">
                        <a:solidFill>
                          <a:srgbClr val="FFFFFF"/>
                        </a:solidFill>
                      </a:lnB>
                      <a:solidFill>
                        <a:srgbClr val="4F81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2400" b="1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Arial"/>
                            <a:ea typeface="Arial"/>
                          </a:rPr>
                          <a:t>e</a:t>
                        </a:r>
                        <a:endParaRPr lang="es-AR" sz="2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38160">
                        <a:solidFill>
                          <a:srgbClr val="FFFFFF"/>
                        </a:solidFill>
                      </a:lnB>
                      <a:solidFill>
                        <a:srgbClr val="4F81BD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9" name="Table 3"/>
            <p:cNvGraphicFramePr/>
            <p:nvPr/>
          </p:nvGraphicFramePr>
          <p:xfrm>
            <a:off x="5769116" y="5203276"/>
            <a:ext cx="2913480" cy="304800"/>
          </p:xfrm>
          <a:graphic>
            <a:graphicData uri="http://schemas.openxmlformats.org/drawingml/2006/table">
              <a:tbl>
                <a:tblPr/>
                <a:tblGrid>
                  <a:gridCol w="582480"/>
                  <a:gridCol w="582480"/>
                  <a:gridCol w="582480"/>
                  <a:gridCol w="582480"/>
                  <a:gridCol w="583560"/>
                </a:tblGrid>
                <a:tr h="251024"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1400" b="0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Arial"/>
                            <a:ea typeface="Arial"/>
                          </a:rPr>
                          <a:t>0</a:t>
                        </a:r>
                        <a:endParaRPr lang="es-AR" sz="1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1400" b="0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libri"/>
                            <a:ea typeface="Calibri"/>
                          </a:rPr>
                          <a:t>1</a:t>
                        </a:r>
                        <a:endParaRPr lang="es-AR" sz="1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1400" b="0" strike="noStrike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libri"/>
                            <a:ea typeface="Calibri"/>
                          </a:rPr>
                          <a:t>2</a:t>
                        </a:r>
                        <a:endParaRPr lang="es-AR" sz="1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1400" b="0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libri"/>
                            <a:ea typeface="Calibri"/>
                          </a:rPr>
                          <a:t>3</a:t>
                        </a:r>
                        <a:endParaRPr lang="es-AR" sz="1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1400" b="0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Arial"/>
                            <a:ea typeface="Arial"/>
                          </a:rPr>
                          <a:t>4</a:t>
                        </a:r>
                        <a:endParaRPr lang="es-AR" sz="1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solidFill>
                        <a:srgbClr val="FFFFFF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0" name="CustomShape 4"/>
            <p:cNvSpPr/>
            <p:nvPr/>
          </p:nvSpPr>
          <p:spPr>
            <a:xfrm>
              <a:off x="5776614" y="4175000"/>
              <a:ext cx="2235971" cy="390642"/>
            </a:xfrm>
            <a:prstGeom prst="roundRect">
              <a:avLst>
                <a:gd name="adj" fmla="val 16667"/>
              </a:avLst>
            </a:prstGeom>
            <a:solidFill>
              <a:srgbClr val="8064A2"/>
            </a:solidFill>
            <a:ln w="2556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5"/>
            <p:cNvSpPr/>
            <p:nvPr/>
          </p:nvSpPr>
          <p:spPr>
            <a:xfrm>
              <a:off x="5797357" y="4194216"/>
              <a:ext cx="2215228" cy="35221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81800" tIns="181800" rIns="181800" bIns="181800" anchor="ctr"/>
            <a:lstStyle/>
            <a:p>
              <a:pPr algn="ctr">
                <a:lnSpc>
                  <a:spcPct val="90000"/>
                </a:lnSpc>
              </a:pPr>
              <a:r>
                <a:rPr lang="es-AR" sz="2900" b="0" strike="noStrike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Calibri"/>
                  <a:ea typeface="Calibri"/>
                </a:rPr>
                <a:t>Arreglo</a:t>
              </a:r>
              <a:endParaRPr lang="es-AR" sz="29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2" name="CustomShape 6"/>
            <p:cNvSpPr/>
            <p:nvPr/>
          </p:nvSpPr>
          <p:spPr>
            <a:xfrm>
              <a:off x="5844547" y="5656521"/>
              <a:ext cx="2484042" cy="26480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9040" tIns="29520" rIns="59040" bIns="29520"/>
            <a:lstStyle/>
            <a:p>
              <a:pPr>
                <a:lnSpc>
                  <a:spcPct val="100000"/>
                </a:lnSpc>
              </a:pPr>
              <a:r>
                <a:rPr lang="es-AR" sz="1800" b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/>
                  <a:ea typeface="Calibri"/>
                </a:rPr>
                <a:t>Longitud = </a:t>
              </a:r>
              <a:r>
                <a:rPr lang="es-AR" sz="1800" b="1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/>
                  <a:ea typeface="Calibri"/>
                </a:rPr>
                <a:t>Length</a:t>
              </a:r>
              <a:r>
                <a:rPr lang="es-AR" sz="1800" b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/>
                  <a:ea typeface="Calibri"/>
                </a:rPr>
                <a:t>= 5</a:t>
              </a:r>
              <a:endPara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31821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Métodos</a:t>
            </a:r>
            <a:br>
              <a:rPr lang="es-ES_tradnl" b="1" dirty="0"/>
            </a:br>
            <a:r>
              <a:rPr lang="es-ES_tradnl" sz="3100" i="1" dirty="0"/>
              <a:t>Cine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69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74428" y="3159104"/>
            <a:ext cx="899514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 smtClean="0">
                <a:solidFill>
                  <a:srgbClr val="000080"/>
                </a:solidFill>
              </a:rPr>
              <a:t>SubAlgoritmo</a:t>
            </a:r>
            <a:r>
              <a:rPr lang="es-ES_tradnl" sz="2400" dirty="0" smtClean="0">
                <a:solidFill>
                  <a:srgbClr val="000000"/>
                </a:solidFill>
              </a:rPr>
              <a:t> desocupadas</a:t>
            </a:r>
            <a:r>
              <a:rPr lang="es-ES_tradnl" sz="2400" b="1" dirty="0" smtClean="0">
                <a:solidFill>
                  <a:srgbClr val="000000"/>
                </a:solidFill>
              </a:rPr>
              <a:t>=</a:t>
            </a:r>
            <a:r>
              <a:rPr lang="es-ES_tradnl" sz="2400" dirty="0" err="1" smtClean="0">
                <a:solidFill>
                  <a:srgbClr val="000000"/>
                </a:solidFill>
              </a:rPr>
              <a:t>contarButacasDesocupadas</a:t>
            </a:r>
            <a:r>
              <a:rPr lang="es-ES_tradnl" sz="2400" b="1" dirty="0" smtClean="0">
                <a:solidFill>
                  <a:srgbClr val="000000"/>
                </a:solidFill>
              </a:rPr>
              <a:t>(</a:t>
            </a:r>
            <a:r>
              <a:rPr lang="es-ES_tradnl" sz="2400" dirty="0" smtClean="0">
                <a:solidFill>
                  <a:srgbClr val="000000"/>
                </a:solidFill>
              </a:rPr>
              <a:t>arreglo</a:t>
            </a:r>
            <a:r>
              <a:rPr lang="es-ES_tradnl" sz="2400" b="1" dirty="0" smtClean="0">
                <a:solidFill>
                  <a:srgbClr val="000000"/>
                </a:solidFill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</a:rPr>
              <a:t> largo</a:t>
            </a:r>
            <a:r>
              <a:rPr lang="es-ES_tradnl" sz="2400" b="1" dirty="0" smtClean="0">
                <a:solidFill>
                  <a:srgbClr val="000000"/>
                </a:solidFill>
              </a:rPr>
              <a:t>)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</a:rPr>
              <a:t> desocupadas </a:t>
            </a:r>
            <a:r>
              <a:rPr lang="es-ES_tradnl" sz="2400" b="1" dirty="0" smtClean="0">
                <a:solidFill>
                  <a:srgbClr val="000080"/>
                </a:solidFill>
              </a:rPr>
              <a:t>Como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Entero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dirty="0" smtClean="0">
                <a:solidFill>
                  <a:srgbClr val="000000"/>
                </a:solidFill>
              </a:rPr>
              <a:t>desocupadas = 0</a:t>
            </a:r>
            <a:r>
              <a:rPr lang="es-ES_tradnl" sz="2400" b="1" dirty="0">
                <a:solidFill>
                  <a:srgbClr val="000000"/>
                </a:solidFill>
              </a:rPr>
              <a:t>	</a:t>
            </a:r>
            <a:endParaRPr lang="es-ES_tradnl" sz="2400" b="1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</a:rPr>
              <a:t>indice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= </a:t>
            </a:r>
            <a:r>
              <a:rPr lang="es-ES_tradnl" sz="2400" dirty="0" smtClean="0">
                <a:solidFill>
                  <a:srgbClr val="8E6B23"/>
                </a:solidFill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Hasta</a:t>
            </a:r>
            <a:r>
              <a:rPr lang="es-ES_tradnl" sz="2400" dirty="0" smtClean="0">
                <a:solidFill>
                  <a:srgbClr val="000000"/>
                </a:solidFill>
              </a:rPr>
              <a:t> largo </a:t>
            </a:r>
            <a:r>
              <a:rPr lang="es-ES_tradnl" sz="2400" b="1" dirty="0" smtClean="0">
                <a:solidFill>
                  <a:srgbClr val="000000"/>
                </a:solidFill>
              </a:rPr>
              <a:t>- </a:t>
            </a:r>
            <a:r>
              <a:rPr lang="es-ES_tradnl" sz="2400" dirty="0" smtClean="0">
                <a:solidFill>
                  <a:srgbClr val="8E6B23"/>
                </a:solidFill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Con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Paso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Si</a:t>
            </a:r>
            <a:r>
              <a:rPr lang="es-ES_tradnl" sz="2400" b="1" dirty="0" smtClean="0">
                <a:solidFill>
                  <a:srgbClr val="000000"/>
                </a:solidFill>
              </a:rPr>
              <a:t>(</a:t>
            </a:r>
            <a:r>
              <a:rPr lang="es-ES_tradnl" sz="2400" dirty="0" smtClean="0">
                <a:solidFill>
                  <a:srgbClr val="000000"/>
                </a:solidFill>
              </a:rPr>
              <a:t>arreglo</a:t>
            </a:r>
            <a:r>
              <a:rPr lang="es-ES_tradnl" sz="2400" b="1" dirty="0" smtClean="0">
                <a:solidFill>
                  <a:srgbClr val="000000"/>
                </a:solidFill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</a:rPr>
              <a:t>] = </a:t>
            </a:r>
            <a:r>
              <a:rPr lang="es-ES_tradnl" sz="2400" b="1" dirty="0" smtClean="0">
                <a:solidFill>
                  <a:srgbClr val="000080"/>
                </a:solidFill>
              </a:rPr>
              <a:t>Falso</a:t>
            </a:r>
            <a:r>
              <a:rPr lang="es-ES_tradnl" sz="2400" b="1" dirty="0" smtClean="0">
                <a:solidFill>
                  <a:srgbClr val="000000"/>
                </a:solidFill>
              </a:rPr>
              <a:t>)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Entonces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3"/>
            <a:r>
              <a:rPr lang="es-ES_tradnl" sz="2400" dirty="0" smtClean="0">
                <a:solidFill>
                  <a:srgbClr val="000000"/>
                </a:solidFill>
              </a:rPr>
              <a:t>desocupadas </a:t>
            </a:r>
            <a:r>
              <a:rPr lang="es-ES_tradnl" sz="2400" b="1" dirty="0" smtClean="0">
                <a:solidFill>
                  <a:srgbClr val="000000"/>
                </a:solidFill>
              </a:rPr>
              <a:t>= </a:t>
            </a:r>
            <a:r>
              <a:rPr lang="es-ES_tradnl" sz="2400" dirty="0" smtClean="0">
                <a:solidFill>
                  <a:srgbClr val="000000"/>
                </a:solidFill>
              </a:rPr>
              <a:t>desocupadas </a:t>
            </a:r>
            <a:r>
              <a:rPr lang="es-ES_tradnl" sz="2400" b="1" dirty="0" smtClean="0">
                <a:solidFill>
                  <a:srgbClr val="000000"/>
                </a:solidFill>
              </a:rPr>
              <a:t>+ </a:t>
            </a:r>
            <a:r>
              <a:rPr lang="es-ES_tradnl" sz="2400" dirty="0" smtClean="0">
                <a:solidFill>
                  <a:srgbClr val="8E6B23"/>
                </a:solidFill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4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endParaRPr lang="es-ES_tradnl" sz="2400" dirty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648" y="793675"/>
            <a:ext cx="975763" cy="1098833"/>
          </a:xfrm>
          <a:prstGeom prst="rect">
            <a:avLst/>
          </a:prstGeom>
        </p:spPr>
      </p:pic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dirty="0" smtClean="0"/>
              <a:t>2) Defino un método para contar las butacas libres y que las retorne al invocador (por ej., el algoritmo principal)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205053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Métodos</a:t>
            </a:r>
            <a:br>
              <a:rPr lang="es-ES_tradnl" b="1" dirty="0"/>
            </a:br>
            <a:r>
              <a:rPr lang="es-ES_tradnl" sz="3100" i="1" dirty="0"/>
              <a:t>Cine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70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648" y="793675"/>
            <a:ext cx="975763" cy="1098833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14721" y="2220444"/>
            <a:ext cx="831455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>
                <a:solidFill>
                  <a:srgbClr val="000080"/>
                </a:solidFill>
              </a:rPr>
              <a:t>Algoritmo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smtClean="0">
                <a:solidFill>
                  <a:srgbClr val="000000"/>
                </a:solidFill>
              </a:rPr>
              <a:t>Cine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</a:rPr>
              <a:t> butacas </a:t>
            </a:r>
            <a:r>
              <a:rPr lang="es-ES_tradnl" sz="2800" b="1" dirty="0">
                <a:solidFill>
                  <a:srgbClr val="000080"/>
                </a:solidFill>
              </a:rPr>
              <a:t>Como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 err="1">
                <a:solidFill>
                  <a:srgbClr val="000080"/>
                </a:solidFill>
              </a:rPr>
              <a:t>Logico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nroButacas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Como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Entero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dirty="0" err="1" smtClean="0">
                <a:solidFill>
                  <a:srgbClr val="000000"/>
                </a:solidFill>
              </a:rPr>
              <a:t>nroButacas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 smtClean="0">
                <a:solidFill>
                  <a:srgbClr val="000000"/>
                </a:solidFill>
              </a:rPr>
              <a:t>= </a:t>
            </a:r>
            <a:r>
              <a:rPr lang="es-ES_tradnl" sz="2800" dirty="0" smtClean="0">
                <a:solidFill>
                  <a:srgbClr val="8E6B23"/>
                </a:solidFill>
              </a:rPr>
              <a:t>100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80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000000"/>
                </a:solidFill>
              </a:rPr>
              <a:t>butacas</a:t>
            </a:r>
            <a:r>
              <a:rPr lang="es-ES_tradnl" sz="2800" b="1" dirty="0">
                <a:solidFill>
                  <a:srgbClr val="000000"/>
                </a:solidFill>
              </a:rPr>
              <a:t>[</a:t>
            </a:r>
            <a:r>
              <a:rPr lang="es-ES_tradnl" sz="2800" dirty="0" err="1">
                <a:solidFill>
                  <a:srgbClr val="000000"/>
                </a:solidFill>
              </a:rPr>
              <a:t>nroButacas</a:t>
            </a:r>
            <a:r>
              <a:rPr lang="es-ES_tradnl" sz="2800" b="1" dirty="0">
                <a:solidFill>
                  <a:srgbClr val="000000"/>
                </a:solidFill>
              </a:rPr>
              <a:t>]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dirty="0" err="1" smtClean="0">
                <a:solidFill>
                  <a:srgbClr val="000000"/>
                </a:solidFill>
              </a:rPr>
              <a:t>cargarButacas</a:t>
            </a:r>
            <a:r>
              <a:rPr lang="es-ES_tradnl" sz="2800" b="1" dirty="0" smtClean="0">
                <a:solidFill>
                  <a:srgbClr val="000000"/>
                </a:solidFill>
              </a:rPr>
              <a:t>(</a:t>
            </a:r>
            <a:r>
              <a:rPr lang="es-ES_tradnl" sz="2800" dirty="0" smtClean="0">
                <a:solidFill>
                  <a:srgbClr val="000000"/>
                </a:solidFill>
              </a:rPr>
              <a:t>butacas</a:t>
            </a:r>
            <a:r>
              <a:rPr lang="es-ES_tradnl" sz="2800" b="1" dirty="0" smtClean="0">
                <a:solidFill>
                  <a:srgbClr val="000000"/>
                </a:solidFill>
              </a:rPr>
              <a:t>, </a:t>
            </a:r>
            <a:r>
              <a:rPr lang="es-ES_tradnl" sz="2800" dirty="0" err="1" smtClean="0">
                <a:solidFill>
                  <a:srgbClr val="000000"/>
                </a:solidFill>
              </a:rPr>
              <a:t>nroButacas</a:t>
            </a:r>
            <a:r>
              <a:rPr lang="es-ES_tradnl" sz="2800" b="1" dirty="0">
                <a:solidFill>
                  <a:srgbClr val="000000"/>
                </a:solidFill>
              </a:rPr>
              <a:t>)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FF0000"/>
                </a:solidFill>
              </a:rPr>
              <a:t>"El </a:t>
            </a:r>
            <a:r>
              <a:rPr lang="es-ES_tradnl" sz="2800" dirty="0" smtClean="0">
                <a:solidFill>
                  <a:srgbClr val="FF0000"/>
                </a:solidFill>
              </a:rPr>
              <a:t>número </a:t>
            </a:r>
            <a:r>
              <a:rPr lang="es-ES_tradnl" sz="2800" dirty="0">
                <a:solidFill>
                  <a:srgbClr val="FF0000"/>
                </a:solidFill>
              </a:rPr>
              <a:t>de butacas desocupadas es: </a:t>
            </a:r>
            <a:r>
              <a:rPr lang="es-ES_tradnl" sz="2800" dirty="0" smtClean="0">
                <a:solidFill>
                  <a:srgbClr val="FF0000"/>
                </a:solidFill>
              </a:rPr>
              <a:t>"</a:t>
            </a:r>
            <a:r>
              <a:rPr lang="es-ES_tradnl" sz="2800" b="1" dirty="0" smtClean="0">
                <a:solidFill>
                  <a:srgbClr val="000000"/>
                </a:solidFill>
              </a:rPr>
              <a:t>,</a:t>
            </a:r>
          </a:p>
          <a:p>
            <a:pPr lvl="2"/>
            <a:r>
              <a:rPr lang="es-ES_tradnl" sz="2800" dirty="0" err="1" smtClean="0">
                <a:solidFill>
                  <a:srgbClr val="000000"/>
                </a:solidFill>
              </a:rPr>
              <a:t>contarButacasDesocupadas</a:t>
            </a:r>
            <a:r>
              <a:rPr lang="es-ES_tradnl" sz="2800" b="1" dirty="0" smtClean="0">
                <a:solidFill>
                  <a:srgbClr val="000000"/>
                </a:solidFill>
              </a:rPr>
              <a:t>(</a:t>
            </a:r>
            <a:r>
              <a:rPr lang="es-ES_tradnl" sz="2800" dirty="0" smtClean="0">
                <a:solidFill>
                  <a:srgbClr val="000000"/>
                </a:solidFill>
              </a:rPr>
              <a:t>butacas</a:t>
            </a:r>
            <a:r>
              <a:rPr lang="es-ES_tradnl" sz="2800" b="1" dirty="0" smtClean="0">
                <a:solidFill>
                  <a:srgbClr val="000000"/>
                </a:solidFill>
              </a:rPr>
              <a:t>, </a:t>
            </a:r>
            <a:r>
              <a:rPr lang="es-ES_tradnl" sz="2800" dirty="0" err="1" smtClean="0">
                <a:solidFill>
                  <a:srgbClr val="000000"/>
                </a:solidFill>
              </a:rPr>
              <a:t>nroButacas</a:t>
            </a:r>
            <a:r>
              <a:rPr lang="es-ES_tradnl" sz="2800" b="1" dirty="0">
                <a:solidFill>
                  <a:srgbClr val="000000"/>
                </a:solidFill>
              </a:rPr>
              <a:t>)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r>
              <a:rPr lang="es-ES_tradnl" sz="2800" b="1" dirty="0" err="1" smtClean="0">
                <a:solidFill>
                  <a:srgbClr val="000080"/>
                </a:solidFill>
              </a:rPr>
              <a:t>FinAlgoritmo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12507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Métodos</a:t>
            </a:r>
            <a:br>
              <a:rPr lang="es-ES_tradnl" b="1" dirty="0"/>
            </a:br>
            <a:r>
              <a:rPr lang="es-ES_tradnl" sz="3100" i="1" dirty="0" smtClean="0"/>
              <a:t>Multiplicación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000" dirty="0"/>
              <a:t>Implemente un método llamado “</a:t>
            </a:r>
            <a:r>
              <a:rPr lang="es-ES_tradnl" sz="2000" dirty="0" err="1"/>
              <a:t>multiplicarArreglo</a:t>
            </a:r>
            <a:r>
              <a:rPr lang="es-ES_tradnl" sz="2000" dirty="0"/>
              <a:t>” que recibe como parámetros tres arreglos de Enteros del mismo </a:t>
            </a:r>
            <a:r>
              <a:rPr lang="es-ES_tradnl" sz="2000" dirty="0" smtClean="0"/>
              <a:t>tamaño</a:t>
            </a:r>
          </a:p>
          <a:p>
            <a:r>
              <a:rPr lang="es-ES_tradnl" sz="2000" dirty="0" smtClean="0"/>
              <a:t>Los </a:t>
            </a:r>
            <a:r>
              <a:rPr lang="es-ES_tradnl" sz="2000" dirty="0"/>
              <a:t>dos primeros arreglos contienen los números que se quieren </a:t>
            </a:r>
            <a:r>
              <a:rPr lang="es-ES_tradnl" sz="2000" dirty="0" smtClean="0"/>
              <a:t>multiplicar</a:t>
            </a:r>
          </a:p>
          <a:p>
            <a:r>
              <a:rPr lang="es-ES_tradnl" sz="2000" dirty="0" smtClean="0"/>
              <a:t>El </a:t>
            </a:r>
            <a:r>
              <a:rPr lang="es-ES_tradnl" sz="2000" dirty="0"/>
              <a:t>tercer </a:t>
            </a:r>
            <a:r>
              <a:rPr lang="es-ES_tradnl" sz="2000" dirty="0" smtClean="0"/>
              <a:t>arreglo almacena el cálculo de la multiplicación de cada posición de los dos arreglos</a:t>
            </a:r>
          </a:p>
          <a:p>
            <a:r>
              <a:rPr lang="es-ES_tradnl" sz="2000" dirty="0" smtClean="0"/>
              <a:t>Utilice este método para multiplicar los siguientes cuatro arreglos de tres elementos</a:t>
            </a:r>
            <a:r>
              <a:rPr lang="es-ES_tradnl" sz="2400" dirty="0"/>
              <a:t> 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71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751" y="4761323"/>
            <a:ext cx="1687033" cy="1687033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853378" y="5863581"/>
            <a:ext cx="3437241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600" smtClean="0">
                <a:latin typeface="Arial" charset="0"/>
                <a:ea typeface="Arial" charset="0"/>
                <a:cs typeface="Arial" charset="0"/>
              </a:rPr>
              <a:t>aproveche </a:t>
            </a:r>
            <a:r>
              <a:rPr lang="es-ES_tradnl" sz="1600">
                <a:latin typeface="Arial" charset="0"/>
                <a:ea typeface="Arial" charset="0"/>
                <a:cs typeface="Arial" charset="0"/>
              </a:rPr>
              <a:t>las ventajas de métodos para resolver el </a:t>
            </a:r>
            <a:r>
              <a:rPr lang="es-ES_tradnl" sz="1600" smtClean="0">
                <a:latin typeface="Arial" charset="0"/>
                <a:ea typeface="Arial" charset="0"/>
                <a:cs typeface="Arial" charset="0"/>
              </a:rPr>
              <a:t>ejercicio</a:t>
            </a:r>
            <a:endParaRPr lang="es-ES_tradnl" sz="16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197688" y="4893875"/>
            <a:ext cx="2014016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_tradnl" sz="240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v1: [1, 2, 3]</a:t>
            </a:r>
            <a:br>
              <a:rPr lang="es-ES_tradnl" sz="240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s-ES_tradnl" sz="240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v2: [4, 5, 6]</a:t>
            </a:r>
            <a:br>
              <a:rPr lang="es-ES_tradnl" sz="240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s-ES_tradnl" sz="240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v3: [2, 1, 2]</a:t>
            </a:r>
            <a:br>
              <a:rPr lang="es-ES_tradnl" sz="240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s-ES_tradnl" sz="240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v4: [1, 2, 1] </a:t>
            </a:r>
            <a:endParaRPr lang="es-ES_tradnl" sz="2400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978984" y="5096672"/>
            <a:ext cx="518603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_tradnl" sz="2400" dirty="0" err="1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vResultado</a:t>
            </a:r>
            <a:r>
              <a:rPr lang="es-ES_tradnl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(v1*v2*v3*v4): [8, 20, 36]</a:t>
            </a:r>
            <a:endParaRPr lang="es-ES_tradnl" sz="2400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51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Métodos</a:t>
            </a:r>
            <a:br>
              <a:rPr lang="es-ES_tradnl" b="1" dirty="0"/>
            </a:br>
            <a:r>
              <a:rPr lang="es-ES_tradnl" sz="3100" i="1" dirty="0"/>
              <a:t>Multiplicación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 smtClean="0"/>
              <a:t>1) Defino un método para cargar el arreglo de enteros que representa los vectores de números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72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102" y="1092402"/>
            <a:ext cx="835510" cy="83551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39414" y="3147904"/>
            <a:ext cx="666517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>
                <a:solidFill>
                  <a:srgbClr val="000080"/>
                </a:solidFill>
              </a:rPr>
              <a:t>SubAlgoritmo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cargarArreglo</a:t>
            </a:r>
            <a:r>
              <a:rPr lang="es-ES_tradnl" sz="2800" b="1" dirty="0">
                <a:solidFill>
                  <a:srgbClr val="000000"/>
                </a:solidFill>
              </a:rPr>
              <a:t>(</a:t>
            </a:r>
            <a:r>
              <a:rPr lang="es-ES_tradnl" sz="2800" dirty="0">
                <a:solidFill>
                  <a:srgbClr val="000000"/>
                </a:solidFill>
              </a:rPr>
              <a:t>arreglo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largo</a:t>
            </a:r>
            <a:r>
              <a:rPr lang="es-ES_tradnl" sz="2800" b="1" dirty="0">
                <a:solidFill>
                  <a:srgbClr val="000000"/>
                </a:solidFill>
              </a:rPr>
              <a:t>)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FF0000"/>
                </a:solidFill>
              </a:rPr>
              <a:t>"Ingrese valores del arreglo"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indice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Como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Entero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Para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</a:rPr>
              <a:t>indice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 smtClean="0">
                <a:solidFill>
                  <a:srgbClr val="000000"/>
                </a:solidFill>
              </a:rPr>
              <a:t>= </a:t>
            </a:r>
            <a:r>
              <a:rPr lang="es-ES_tradnl" sz="2800" dirty="0" smtClean="0">
                <a:solidFill>
                  <a:srgbClr val="8E6B23"/>
                </a:solidFill>
              </a:rPr>
              <a:t>0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Hasta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smtClean="0">
                <a:solidFill>
                  <a:srgbClr val="000000"/>
                </a:solidFill>
              </a:rPr>
              <a:t>largo </a:t>
            </a:r>
            <a:r>
              <a:rPr lang="es-ES_tradnl" sz="2800" b="1" dirty="0" smtClean="0">
                <a:solidFill>
                  <a:srgbClr val="000000"/>
                </a:solidFill>
              </a:rPr>
              <a:t>- </a:t>
            </a:r>
            <a:r>
              <a:rPr lang="es-ES_tradnl" sz="2800" dirty="0" smtClean="0">
                <a:solidFill>
                  <a:srgbClr val="8E6B23"/>
                </a:solidFill>
              </a:rPr>
              <a:t>1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Con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Paso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800" b="1" dirty="0" smtClean="0">
                <a:solidFill>
                  <a:srgbClr val="000080"/>
                </a:solidFill>
              </a:rPr>
              <a:t>Leer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000000"/>
                </a:solidFill>
              </a:rPr>
              <a:t>arreglo</a:t>
            </a:r>
            <a:r>
              <a:rPr lang="es-ES_tradnl" sz="2800" b="1" dirty="0">
                <a:solidFill>
                  <a:srgbClr val="000000"/>
                </a:solidFill>
              </a:rPr>
              <a:t>[</a:t>
            </a:r>
            <a:r>
              <a:rPr lang="es-ES_tradnl" sz="2800" dirty="0" err="1">
                <a:solidFill>
                  <a:srgbClr val="000000"/>
                </a:solidFill>
              </a:rPr>
              <a:t>indice</a:t>
            </a:r>
            <a:r>
              <a:rPr lang="es-ES_tradnl" sz="2800" b="1" dirty="0">
                <a:solidFill>
                  <a:srgbClr val="000000"/>
                </a:solidFill>
              </a:rPr>
              <a:t>]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8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97710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Métodos</a:t>
            </a:r>
            <a:br>
              <a:rPr lang="es-ES_tradnl" b="1" dirty="0"/>
            </a:br>
            <a:r>
              <a:rPr lang="es-ES_tradnl" sz="3100" i="1" dirty="0"/>
              <a:t>Multiplicación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 smtClean="0"/>
              <a:t>2) Muestra el arreglo en 1 sola línea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73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102" y="1092402"/>
            <a:ext cx="835510" cy="83551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935665" y="2605106"/>
            <a:ext cx="727266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>
                <a:solidFill>
                  <a:srgbClr val="000080"/>
                </a:solidFill>
              </a:rPr>
              <a:t>SubAlgoritmo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mostrarResultado</a:t>
            </a:r>
            <a:r>
              <a:rPr lang="es-ES_tradnl" sz="2800" b="1" dirty="0">
                <a:solidFill>
                  <a:srgbClr val="000000"/>
                </a:solidFill>
              </a:rPr>
              <a:t>(</a:t>
            </a:r>
            <a:r>
              <a:rPr lang="es-ES_tradnl" sz="2800" dirty="0">
                <a:solidFill>
                  <a:srgbClr val="000000"/>
                </a:solidFill>
              </a:rPr>
              <a:t>arreglo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largo</a:t>
            </a:r>
            <a:r>
              <a:rPr lang="es-ES_tradnl" sz="2800" b="1" dirty="0">
                <a:solidFill>
                  <a:srgbClr val="000000"/>
                </a:solidFill>
              </a:rPr>
              <a:t>)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FF0000"/>
                </a:solidFill>
              </a:rPr>
              <a:t>"El resultado es: "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</a:rPr>
              <a:t>Sin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</a:rPr>
              <a:t>Saltar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 smtClean="0">
                <a:solidFill>
                  <a:srgbClr val="FF0000"/>
                </a:solidFill>
              </a:rPr>
              <a:t>"["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indice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Como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Entero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Para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</a:rPr>
              <a:t>indice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 smtClean="0">
                <a:solidFill>
                  <a:srgbClr val="000000"/>
                </a:solidFill>
              </a:rPr>
              <a:t>= </a:t>
            </a:r>
            <a:r>
              <a:rPr lang="es-ES_tradnl" sz="2800" dirty="0" smtClean="0">
                <a:solidFill>
                  <a:srgbClr val="8E6B23"/>
                </a:solidFill>
              </a:rPr>
              <a:t>0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Hasta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smtClean="0">
                <a:solidFill>
                  <a:srgbClr val="000000"/>
                </a:solidFill>
              </a:rPr>
              <a:t>largo </a:t>
            </a:r>
            <a:r>
              <a:rPr lang="es-ES_tradnl" sz="2800" b="1" dirty="0" smtClean="0">
                <a:solidFill>
                  <a:srgbClr val="000000"/>
                </a:solidFill>
              </a:rPr>
              <a:t>- </a:t>
            </a:r>
            <a:r>
              <a:rPr lang="es-ES_tradnl" sz="2800" dirty="0" smtClean="0">
                <a:solidFill>
                  <a:srgbClr val="8E6B23"/>
                </a:solidFill>
              </a:rPr>
              <a:t>1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Con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Paso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800" b="1" dirty="0" smtClean="0">
                <a:solidFill>
                  <a:srgbClr val="000080"/>
                </a:solidFill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Sin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Saltar</a:t>
            </a:r>
            <a:r>
              <a:rPr lang="es-ES_tradnl" sz="2800" dirty="0">
                <a:solidFill>
                  <a:srgbClr val="000000"/>
                </a:solidFill>
              </a:rPr>
              <a:t> arreglo</a:t>
            </a:r>
            <a:r>
              <a:rPr lang="es-ES_tradnl" sz="2800" b="1" dirty="0">
                <a:solidFill>
                  <a:srgbClr val="000000"/>
                </a:solidFill>
              </a:rPr>
              <a:t>[</a:t>
            </a:r>
            <a:r>
              <a:rPr lang="es-ES_tradnl" sz="2800" dirty="0" err="1">
                <a:solidFill>
                  <a:srgbClr val="000000"/>
                </a:solidFill>
              </a:rPr>
              <a:t>indice</a:t>
            </a:r>
            <a:r>
              <a:rPr lang="es-ES_tradnl" sz="2800" b="1" dirty="0">
                <a:solidFill>
                  <a:srgbClr val="000000"/>
                </a:solidFill>
              </a:rPr>
              <a:t>],</a:t>
            </a:r>
            <a:r>
              <a:rPr lang="es-ES_tradnl" sz="2800" dirty="0">
                <a:solidFill>
                  <a:srgbClr val="FF0000"/>
                </a:solidFill>
              </a:rPr>
              <a:t>" "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Sin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Saltar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FF0000"/>
                </a:solidFill>
              </a:rPr>
              <a:t>"]"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r>
              <a:rPr lang="es-ES_tradnl" sz="28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88162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Métodos</a:t>
            </a:r>
            <a:br>
              <a:rPr lang="es-ES_tradnl" b="1" dirty="0"/>
            </a:br>
            <a:r>
              <a:rPr lang="es-ES_tradnl" sz="3100" i="1" dirty="0"/>
              <a:t>Multiplicación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/>
              <a:t>3</a:t>
            </a:r>
            <a:r>
              <a:rPr lang="es-ES_tradnl" dirty="0" smtClean="0"/>
              <a:t>) Multiplica los arreglos v1 y v2 posición a posición, almacenando los resultados en v3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74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102" y="1092402"/>
            <a:ext cx="835510" cy="83551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867451" y="3408380"/>
            <a:ext cx="740909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>
                <a:solidFill>
                  <a:srgbClr val="000080"/>
                </a:solidFill>
              </a:rPr>
              <a:t>SubAlgoritmo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multiplicarArreglo</a:t>
            </a:r>
            <a:r>
              <a:rPr lang="es-ES_tradnl" sz="2800" b="1" dirty="0">
                <a:solidFill>
                  <a:srgbClr val="000000"/>
                </a:solidFill>
              </a:rPr>
              <a:t>(</a:t>
            </a:r>
            <a:r>
              <a:rPr lang="es-ES_tradnl" sz="2800" dirty="0">
                <a:solidFill>
                  <a:srgbClr val="000000"/>
                </a:solidFill>
              </a:rPr>
              <a:t>v1</a:t>
            </a:r>
            <a:r>
              <a:rPr lang="es-ES_tradnl" sz="2800" b="1" dirty="0" smtClean="0">
                <a:solidFill>
                  <a:srgbClr val="000000"/>
                </a:solidFill>
              </a:rPr>
              <a:t>, </a:t>
            </a:r>
            <a:r>
              <a:rPr lang="es-ES_tradnl" sz="2800" dirty="0" smtClean="0">
                <a:solidFill>
                  <a:srgbClr val="000000"/>
                </a:solidFill>
              </a:rPr>
              <a:t>v2</a:t>
            </a:r>
            <a:r>
              <a:rPr lang="es-ES_tradnl" sz="2800" b="1" dirty="0" smtClean="0">
                <a:solidFill>
                  <a:srgbClr val="000000"/>
                </a:solidFill>
              </a:rPr>
              <a:t>, </a:t>
            </a:r>
            <a:r>
              <a:rPr lang="es-ES_tradnl" sz="2800" dirty="0" smtClean="0">
                <a:solidFill>
                  <a:srgbClr val="000000"/>
                </a:solidFill>
              </a:rPr>
              <a:t>v3</a:t>
            </a:r>
            <a:r>
              <a:rPr lang="es-ES_tradnl" sz="2800" b="1" dirty="0" smtClean="0">
                <a:solidFill>
                  <a:srgbClr val="000000"/>
                </a:solidFill>
              </a:rPr>
              <a:t>, </a:t>
            </a:r>
            <a:r>
              <a:rPr lang="es-ES_tradnl" sz="2800" dirty="0" smtClean="0">
                <a:solidFill>
                  <a:srgbClr val="000000"/>
                </a:solidFill>
              </a:rPr>
              <a:t>largo</a:t>
            </a:r>
            <a:r>
              <a:rPr lang="es-ES_tradnl" sz="2800" b="1" dirty="0">
                <a:solidFill>
                  <a:srgbClr val="000000"/>
                </a:solidFill>
              </a:rPr>
              <a:t>)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indice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Como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</a:rPr>
              <a:t>Entero</a:t>
            </a:r>
            <a:endParaRPr lang="es-ES_tradnl" sz="2800" dirty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Para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</a:rPr>
              <a:t>indice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 smtClean="0">
                <a:solidFill>
                  <a:srgbClr val="000000"/>
                </a:solidFill>
              </a:rPr>
              <a:t>= </a:t>
            </a:r>
            <a:r>
              <a:rPr lang="es-ES_tradnl" sz="2800" dirty="0" smtClean="0">
                <a:solidFill>
                  <a:srgbClr val="8E6B23"/>
                </a:solidFill>
              </a:rPr>
              <a:t>0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Hasta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smtClean="0">
                <a:solidFill>
                  <a:srgbClr val="000000"/>
                </a:solidFill>
              </a:rPr>
              <a:t>largo </a:t>
            </a:r>
            <a:r>
              <a:rPr lang="es-ES_tradnl" sz="2800" b="1" dirty="0" smtClean="0">
                <a:solidFill>
                  <a:srgbClr val="000000"/>
                </a:solidFill>
              </a:rPr>
              <a:t>- </a:t>
            </a:r>
            <a:r>
              <a:rPr lang="es-ES_tradnl" sz="2800" dirty="0" smtClean="0">
                <a:solidFill>
                  <a:srgbClr val="8E6B23"/>
                </a:solidFill>
              </a:rPr>
              <a:t>1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Con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Paso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800" dirty="0" smtClean="0">
                <a:solidFill>
                  <a:srgbClr val="000000"/>
                </a:solidFill>
              </a:rPr>
              <a:t>v3</a:t>
            </a:r>
            <a:r>
              <a:rPr lang="es-ES_tradnl" sz="2800" b="1" dirty="0" smtClean="0">
                <a:solidFill>
                  <a:srgbClr val="000000"/>
                </a:solidFill>
              </a:rPr>
              <a:t>[</a:t>
            </a:r>
            <a:r>
              <a:rPr lang="es-ES_tradnl" sz="2800" dirty="0" err="1" smtClean="0">
                <a:solidFill>
                  <a:srgbClr val="000000"/>
                </a:solidFill>
              </a:rPr>
              <a:t>indice</a:t>
            </a:r>
            <a:r>
              <a:rPr lang="es-ES_tradnl" sz="2800" b="1" dirty="0" smtClean="0">
                <a:solidFill>
                  <a:srgbClr val="000000"/>
                </a:solidFill>
              </a:rPr>
              <a:t>] =</a:t>
            </a:r>
            <a:r>
              <a:rPr lang="es-ES_tradnl" sz="2800" dirty="0">
                <a:solidFill>
                  <a:srgbClr val="000000"/>
                </a:solidFill>
              </a:rPr>
              <a:t>v1</a:t>
            </a:r>
            <a:r>
              <a:rPr lang="es-ES_tradnl" sz="2800" b="1" dirty="0">
                <a:solidFill>
                  <a:srgbClr val="000000"/>
                </a:solidFill>
              </a:rPr>
              <a:t>[</a:t>
            </a:r>
            <a:r>
              <a:rPr lang="es-ES_tradnl" sz="2800" dirty="0" err="1">
                <a:solidFill>
                  <a:srgbClr val="000000"/>
                </a:solidFill>
              </a:rPr>
              <a:t>indice</a:t>
            </a:r>
            <a:r>
              <a:rPr lang="es-ES_tradnl" sz="2800" b="1" dirty="0" smtClean="0">
                <a:solidFill>
                  <a:srgbClr val="000000"/>
                </a:solidFill>
              </a:rPr>
              <a:t>] * </a:t>
            </a:r>
            <a:r>
              <a:rPr lang="es-ES_tradnl" sz="2800" dirty="0" smtClean="0">
                <a:solidFill>
                  <a:srgbClr val="000000"/>
                </a:solidFill>
              </a:rPr>
              <a:t>v2</a:t>
            </a:r>
            <a:r>
              <a:rPr lang="es-ES_tradnl" sz="2800" b="1" dirty="0" smtClean="0">
                <a:solidFill>
                  <a:srgbClr val="000000"/>
                </a:solidFill>
              </a:rPr>
              <a:t>[</a:t>
            </a:r>
            <a:r>
              <a:rPr lang="es-ES_tradnl" sz="2800" dirty="0" err="1" smtClean="0">
                <a:solidFill>
                  <a:srgbClr val="000000"/>
                </a:solidFill>
              </a:rPr>
              <a:t>indice</a:t>
            </a:r>
            <a:r>
              <a:rPr lang="es-ES_tradnl" sz="2800" b="1" dirty="0">
                <a:solidFill>
                  <a:srgbClr val="000000"/>
                </a:solidFill>
              </a:rPr>
              <a:t>]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endParaRPr lang="es-ES_tradnl" sz="2800" dirty="0">
              <a:solidFill>
                <a:srgbClr val="000000"/>
              </a:solidFill>
            </a:endParaRPr>
          </a:p>
          <a:p>
            <a:r>
              <a:rPr lang="es-ES_tradnl" sz="28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44922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Métodos</a:t>
            </a:r>
            <a:br>
              <a:rPr lang="es-ES_tradnl" b="1" dirty="0"/>
            </a:br>
            <a:r>
              <a:rPr lang="es-ES_tradnl" sz="3100" i="1" dirty="0"/>
              <a:t>Multiplicación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75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102" y="1092402"/>
            <a:ext cx="835510" cy="83551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089995" y="2006776"/>
            <a:ext cx="566582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MultiplicacionVector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v1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v2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v3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v4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resultado</a:t>
            </a:r>
            <a:r>
              <a:rPr lang="es-ES_tradnl" b="1" dirty="0">
                <a:solidFill>
                  <a:srgbClr val="000080"/>
                </a:solidFill>
              </a:rPr>
              <a:t> 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>
                <a:solidFill>
                  <a:srgbClr val="000080"/>
                </a:solidFill>
              </a:rPr>
              <a:t>Definir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aux1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aux2</a:t>
            </a:r>
            <a:r>
              <a:rPr lang="es-ES_tradnl" b="1" dirty="0">
                <a:solidFill>
                  <a:srgbClr val="000080"/>
                </a:solidFill>
              </a:rPr>
              <a:t> 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b="1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largo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dirty="0" smtClean="0">
                <a:solidFill>
                  <a:srgbClr val="000000"/>
                </a:solidFill>
              </a:rPr>
              <a:t>largo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3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v1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>
                <a:solidFill>
                  <a:srgbClr val="000000"/>
                </a:solidFill>
              </a:rPr>
              <a:t>largo</a:t>
            </a:r>
            <a:r>
              <a:rPr lang="es-ES_tradnl" b="1" dirty="0">
                <a:solidFill>
                  <a:srgbClr val="000000"/>
                </a:solidFill>
              </a:rPr>
              <a:t>],</a:t>
            </a:r>
            <a:r>
              <a:rPr lang="es-ES_tradnl" dirty="0">
                <a:solidFill>
                  <a:srgbClr val="000000"/>
                </a:solidFill>
              </a:rPr>
              <a:t> v2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>
                <a:solidFill>
                  <a:srgbClr val="000000"/>
                </a:solidFill>
              </a:rPr>
              <a:t>largo</a:t>
            </a:r>
            <a:r>
              <a:rPr lang="es-ES_tradnl" b="1" dirty="0">
                <a:solidFill>
                  <a:srgbClr val="000000"/>
                </a:solidFill>
              </a:rPr>
              <a:t>],</a:t>
            </a:r>
            <a:r>
              <a:rPr lang="es-ES_tradnl" dirty="0">
                <a:solidFill>
                  <a:srgbClr val="000000"/>
                </a:solidFill>
              </a:rPr>
              <a:t> v3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>
                <a:solidFill>
                  <a:srgbClr val="000000"/>
                </a:solidFill>
              </a:rPr>
              <a:t>largo</a:t>
            </a:r>
            <a:r>
              <a:rPr lang="es-ES_tradnl" b="1" dirty="0">
                <a:solidFill>
                  <a:srgbClr val="000000"/>
                </a:solidFill>
              </a:rPr>
              <a:t>],</a:t>
            </a:r>
            <a:r>
              <a:rPr lang="es-ES_tradnl" dirty="0">
                <a:solidFill>
                  <a:srgbClr val="000000"/>
                </a:solidFill>
              </a:rPr>
              <a:t> v4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>
                <a:solidFill>
                  <a:srgbClr val="000000"/>
                </a:solidFill>
              </a:rPr>
              <a:t>largo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aux1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>
                <a:solidFill>
                  <a:srgbClr val="000000"/>
                </a:solidFill>
              </a:rPr>
              <a:t>largo</a:t>
            </a:r>
            <a:r>
              <a:rPr lang="es-ES_tradnl" b="1" dirty="0">
                <a:solidFill>
                  <a:srgbClr val="000000"/>
                </a:solidFill>
              </a:rPr>
              <a:t>],</a:t>
            </a:r>
            <a:r>
              <a:rPr lang="es-ES_tradnl" dirty="0">
                <a:solidFill>
                  <a:srgbClr val="000000"/>
                </a:solidFill>
              </a:rPr>
              <a:t> aux2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>
                <a:solidFill>
                  <a:srgbClr val="000000"/>
                </a:solidFill>
              </a:rPr>
              <a:t>largo</a:t>
            </a:r>
            <a:r>
              <a:rPr lang="es-ES_tradnl" b="1" dirty="0">
                <a:solidFill>
                  <a:srgbClr val="000000"/>
                </a:solidFill>
              </a:rPr>
              <a:t>],</a:t>
            </a:r>
            <a:r>
              <a:rPr lang="es-ES_tradnl" dirty="0">
                <a:solidFill>
                  <a:srgbClr val="000000"/>
                </a:solidFill>
              </a:rPr>
              <a:t> resultado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>
                <a:solidFill>
                  <a:srgbClr val="000000"/>
                </a:solidFill>
              </a:rPr>
              <a:t>largo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dirty="0" err="1" smtClean="0">
                <a:solidFill>
                  <a:srgbClr val="000000"/>
                </a:solidFill>
              </a:rPr>
              <a:t>cargarArreglo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v1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largo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dirty="0" err="1" smtClean="0">
                <a:solidFill>
                  <a:srgbClr val="000000"/>
                </a:solidFill>
              </a:rPr>
              <a:t>cargarArreglo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v2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largo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dirty="0" err="1" smtClean="0">
                <a:solidFill>
                  <a:srgbClr val="000000"/>
                </a:solidFill>
              </a:rPr>
              <a:t>cargarArreglo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v3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largo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dirty="0" err="1" smtClean="0">
                <a:solidFill>
                  <a:srgbClr val="000000"/>
                </a:solidFill>
              </a:rPr>
              <a:t>cargarArreglo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v4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largo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dirty="0" err="1" smtClean="0">
                <a:solidFill>
                  <a:srgbClr val="000000"/>
                </a:solidFill>
              </a:rPr>
              <a:t>multiplicarArreglo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v1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v2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aux1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largo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dirty="0" err="1" smtClean="0">
                <a:solidFill>
                  <a:srgbClr val="000000"/>
                </a:solidFill>
              </a:rPr>
              <a:t>multiplicarArreglo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v3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v4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aux2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largo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dirty="0" err="1" smtClean="0">
                <a:solidFill>
                  <a:srgbClr val="000000"/>
                </a:solidFill>
              </a:rPr>
              <a:t>multiplicarArreglo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aux1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aux2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resultado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largo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dirty="0" err="1" smtClean="0">
                <a:solidFill>
                  <a:srgbClr val="000000"/>
                </a:solidFill>
              </a:rPr>
              <a:t>mostrarResultado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resultado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largo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FinAlgoritmo</a:t>
            </a:r>
            <a:endParaRPr lang="es-ES_tradnl" dirty="0"/>
          </a:p>
        </p:txBody>
      </p:sp>
      <p:sp>
        <p:nvSpPr>
          <p:cNvPr id="8" name="CuadroTexto 7"/>
          <p:cNvSpPr txBox="1"/>
          <p:nvPr/>
        </p:nvSpPr>
        <p:spPr>
          <a:xfrm>
            <a:off x="6832509" y="2473035"/>
            <a:ext cx="2170103" cy="107721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Podríamos haber resuelto </a:t>
            </a:r>
            <a:r>
              <a:rPr lang="es-ES_tradnl" sz="1600" smtClean="0">
                <a:latin typeface="Arial" charset="0"/>
                <a:ea typeface="Arial" charset="0"/>
                <a:cs typeface="Arial" charset="0"/>
              </a:rPr>
              <a:t>el problema con </a:t>
            </a:r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1 solo vector auxiliar?</a:t>
            </a:r>
            <a:endParaRPr lang="es-ES_tradnl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ángulo redondeado 8"/>
          <p:cNvSpPr/>
          <p:nvPr/>
        </p:nvSpPr>
        <p:spPr>
          <a:xfrm>
            <a:off x="1578161" y="5023485"/>
            <a:ext cx="4482397" cy="930747"/>
          </a:xfrm>
          <a:prstGeom prst="roundRect">
            <a:avLst/>
          </a:prstGeom>
          <a:solidFill>
            <a:schemeClr val="accent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0" name="Conector recto de flecha 9"/>
          <p:cNvCxnSpPr>
            <a:stCxn id="8" idx="2"/>
            <a:endCxn id="9" idx="3"/>
          </p:cNvCxnSpPr>
          <p:nvPr/>
        </p:nvCxnSpPr>
        <p:spPr>
          <a:xfrm flipH="1">
            <a:off x="6060558" y="3550253"/>
            <a:ext cx="1857003" cy="19386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44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Métodos</a:t>
            </a:r>
            <a:br>
              <a:rPr lang="es-ES_tradnl" b="1" dirty="0"/>
            </a:br>
            <a:r>
              <a:rPr lang="es-ES_tradnl" sz="3100" i="1" dirty="0"/>
              <a:t>Multiplicación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76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102" y="1092402"/>
            <a:ext cx="835510" cy="83551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089995" y="2006776"/>
            <a:ext cx="566582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MultiplicacionVector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v1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v2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v3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v4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resultado</a:t>
            </a:r>
            <a:r>
              <a:rPr lang="es-ES_tradnl" b="1" dirty="0">
                <a:solidFill>
                  <a:srgbClr val="000080"/>
                </a:solidFill>
              </a:rPr>
              <a:t> 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strike="sngStrike" dirty="0">
                <a:solidFill>
                  <a:srgbClr val="000080"/>
                </a:solidFill>
              </a:rPr>
              <a:t>Definir</a:t>
            </a:r>
            <a:r>
              <a:rPr lang="es-ES_tradnl" strike="sngStrike" dirty="0">
                <a:solidFill>
                  <a:srgbClr val="000000"/>
                </a:solidFill>
              </a:rPr>
              <a:t> </a:t>
            </a:r>
            <a:r>
              <a:rPr lang="es-ES_tradnl" strike="sngStrike" dirty="0" smtClean="0">
                <a:solidFill>
                  <a:srgbClr val="000000"/>
                </a:solidFill>
              </a:rPr>
              <a:t>aux1</a:t>
            </a:r>
            <a:r>
              <a:rPr lang="es-ES_tradnl" b="1" strike="sngStrike" dirty="0">
                <a:solidFill>
                  <a:srgbClr val="000000"/>
                </a:solidFill>
              </a:rPr>
              <a:t>,</a:t>
            </a:r>
            <a:r>
              <a:rPr lang="es-ES_tradnl" strike="sngStrike" dirty="0">
                <a:solidFill>
                  <a:srgbClr val="000000"/>
                </a:solidFill>
              </a:rPr>
              <a:t> </a:t>
            </a:r>
            <a:r>
              <a:rPr lang="es-ES_tradnl" strike="sngStrike" dirty="0" smtClean="0">
                <a:solidFill>
                  <a:srgbClr val="000000"/>
                </a:solidFill>
              </a:rPr>
              <a:t>aux2</a:t>
            </a:r>
            <a:r>
              <a:rPr lang="es-ES_tradnl" b="1" strike="sngStrike" dirty="0">
                <a:solidFill>
                  <a:srgbClr val="000080"/>
                </a:solidFill>
              </a:rPr>
              <a:t> Como</a:t>
            </a:r>
            <a:r>
              <a:rPr lang="es-ES_tradnl" strike="sngStrike" dirty="0">
                <a:solidFill>
                  <a:srgbClr val="000000"/>
                </a:solidFill>
              </a:rPr>
              <a:t> </a:t>
            </a:r>
            <a:r>
              <a:rPr lang="es-ES_tradnl" b="1" strike="sngStrike" dirty="0">
                <a:solidFill>
                  <a:srgbClr val="000080"/>
                </a:solidFill>
              </a:rPr>
              <a:t>Entero</a:t>
            </a:r>
            <a:r>
              <a:rPr lang="es-ES_tradnl" strike="sngStrike" dirty="0">
                <a:solidFill>
                  <a:srgbClr val="000000"/>
                </a:solidFill>
              </a:rPr>
              <a:t> </a:t>
            </a:r>
            <a:endParaRPr lang="es-ES_tradnl" b="1" strike="sngStrike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largo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dirty="0" smtClean="0">
                <a:solidFill>
                  <a:srgbClr val="000000"/>
                </a:solidFill>
              </a:rPr>
              <a:t>largo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3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v1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>
                <a:solidFill>
                  <a:srgbClr val="000000"/>
                </a:solidFill>
              </a:rPr>
              <a:t>largo</a:t>
            </a:r>
            <a:r>
              <a:rPr lang="es-ES_tradnl" b="1" dirty="0">
                <a:solidFill>
                  <a:srgbClr val="000000"/>
                </a:solidFill>
              </a:rPr>
              <a:t>],</a:t>
            </a:r>
            <a:r>
              <a:rPr lang="es-ES_tradnl" dirty="0">
                <a:solidFill>
                  <a:srgbClr val="000000"/>
                </a:solidFill>
              </a:rPr>
              <a:t> v2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>
                <a:solidFill>
                  <a:srgbClr val="000000"/>
                </a:solidFill>
              </a:rPr>
              <a:t>largo</a:t>
            </a:r>
            <a:r>
              <a:rPr lang="es-ES_tradnl" b="1" dirty="0">
                <a:solidFill>
                  <a:srgbClr val="000000"/>
                </a:solidFill>
              </a:rPr>
              <a:t>],</a:t>
            </a:r>
            <a:r>
              <a:rPr lang="es-ES_tradnl" dirty="0">
                <a:solidFill>
                  <a:srgbClr val="000000"/>
                </a:solidFill>
              </a:rPr>
              <a:t> v3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>
                <a:solidFill>
                  <a:srgbClr val="000000"/>
                </a:solidFill>
              </a:rPr>
              <a:t>largo</a:t>
            </a:r>
            <a:r>
              <a:rPr lang="es-ES_tradnl" b="1" dirty="0">
                <a:solidFill>
                  <a:srgbClr val="000000"/>
                </a:solidFill>
              </a:rPr>
              <a:t>],</a:t>
            </a:r>
            <a:r>
              <a:rPr lang="es-ES_tradnl" dirty="0">
                <a:solidFill>
                  <a:srgbClr val="000000"/>
                </a:solidFill>
              </a:rPr>
              <a:t> v4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>
                <a:solidFill>
                  <a:srgbClr val="000000"/>
                </a:solidFill>
              </a:rPr>
              <a:t>largo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strike="sngStrike" dirty="0">
                <a:solidFill>
                  <a:srgbClr val="000000"/>
                </a:solidFill>
              </a:rPr>
              <a:t>aux1</a:t>
            </a:r>
            <a:r>
              <a:rPr lang="es-ES_tradnl" b="1" strike="sngStrike" dirty="0">
                <a:solidFill>
                  <a:srgbClr val="000000"/>
                </a:solidFill>
              </a:rPr>
              <a:t>[</a:t>
            </a:r>
            <a:r>
              <a:rPr lang="es-ES_tradnl" strike="sngStrike" dirty="0">
                <a:solidFill>
                  <a:srgbClr val="000000"/>
                </a:solidFill>
              </a:rPr>
              <a:t>largo</a:t>
            </a:r>
            <a:r>
              <a:rPr lang="es-ES_tradnl" b="1" strike="sngStrike" dirty="0">
                <a:solidFill>
                  <a:srgbClr val="000000"/>
                </a:solidFill>
              </a:rPr>
              <a:t>],</a:t>
            </a:r>
            <a:r>
              <a:rPr lang="es-ES_tradnl" strike="sngStrike" dirty="0">
                <a:solidFill>
                  <a:srgbClr val="000000"/>
                </a:solidFill>
              </a:rPr>
              <a:t> aux2</a:t>
            </a:r>
            <a:r>
              <a:rPr lang="es-ES_tradnl" b="1" strike="sngStrike" dirty="0">
                <a:solidFill>
                  <a:srgbClr val="000000"/>
                </a:solidFill>
              </a:rPr>
              <a:t>[</a:t>
            </a:r>
            <a:r>
              <a:rPr lang="es-ES_tradnl" strike="sngStrike" dirty="0">
                <a:solidFill>
                  <a:srgbClr val="000000"/>
                </a:solidFill>
              </a:rPr>
              <a:t>largo</a:t>
            </a:r>
            <a:r>
              <a:rPr lang="es-ES_tradnl" b="1" strike="sngStrike" dirty="0">
                <a:solidFill>
                  <a:srgbClr val="000000"/>
                </a:solidFill>
              </a:rPr>
              <a:t>],</a:t>
            </a:r>
            <a:r>
              <a:rPr lang="es-ES_tradnl" strike="sngStrike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resultado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>
                <a:solidFill>
                  <a:srgbClr val="000000"/>
                </a:solidFill>
              </a:rPr>
              <a:t>largo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dirty="0" err="1" smtClean="0">
                <a:solidFill>
                  <a:srgbClr val="000000"/>
                </a:solidFill>
              </a:rPr>
              <a:t>cargarArreglo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v1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largo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dirty="0" err="1" smtClean="0">
                <a:solidFill>
                  <a:srgbClr val="000000"/>
                </a:solidFill>
              </a:rPr>
              <a:t>cargarArreglo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v2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largo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dirty="0" err="1" smtClean="0">
                <a:solidFill>
                  <a:srgbClr val="000000"/>
                </a:solidFill>
              </a:rPr>
              <a:t>cargarArreglo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v3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largo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dirty="0" err="1" smtClean="0">
                <a:solidFill>
                  <a:srgbClr val="000000"/>
                </a:solidFill>
              </a:rPr>
              <a:t>cargarArreglo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v4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largo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dirty="0" err="1" smtClean="0">
                <a:solidFill>
                  <a:srgbClr val="000000"/>
                </a:solidFill>
              </a:rPr>
              <a:t>multiplicarArreglo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v1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v2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resultado</a:t>
            </a:r>
            <a:r>
              <a:rPr lang="es-ES_tradnl" b="1" dirty="0" smtClean="0">
                <a:solidFill>
                  <a:srgbClr val="000000"/>
                </a:solidFill>
              </a:rPr>
              <a:t>,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largo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dirty="0" err="1" smtClean="0">
                <a:solidFill>
                  <a:srgbClr val="000000"/>
                </a:solidFill>
              </a:rPr>
              <a:t>multiplicarArreglo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resultado</a:t>
            </a:r>
            <a:r>
              <a:rPr lang="es-ES_tradnl" b="1" dirty="0" smtClean="0">
                <a:solidFill>
                  <a:srgbClr val="000000"/>
                </a:solidFill>
              </a:rPr>
              <a:t>,</a:t>
            </a:r>
            <a:r>
              <a:rPr lang="es-ES_tradnl" dirty="0" smtClean="0">
                <a:solidFill>
                  <a:srgbClr val="000000"/>
                </a:solidFill>
              </a:rPr>
              <a:t> v3</a:t>
            </a:r>
            <a:r>
              <a:rPr lang="es-ES_tradnl" b="1" dirty="0" smtClean="0">
                <a:solidFill>
                  <a:srgbClr val="000000"/>
                </a:solidFill>
              </a:rPr>
              <a:t>,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resultado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largo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dirty="0" err="1" smtClean="0">
                <a:solidFill>
                  <a:srgbClr val="000000"/>
                </a:solidFill>
              </a:rPr>
              <a:t>multiplicarArreglo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resultado</a:t>
            </a:r>
            <a:r>
              <a:rPr lang="es-ES_tradnl" b="1" dirty="0" smtClean="0">
                <a:solidFill>
                  <a:srgbClr val="000000"/>
                </a:solidFill>
              </a:rPr>
              <a:t>,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v4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resultado</a:t>
            </a:r>
            <a:r>
              <a:rPr lang="es-ES_tradnl" b="1" dirty="0" smtClean="0">
                <a:solidFill>
                  <a:srgbClr val="000000"/>
                </a:solidFill>
              </a:rPr>
              <a:t>,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largo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mostrarResultado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resultado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largo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FinAlgoritmo</a:t>
            </a:r>
            <a:endParaRPr lang="es-ES_tradnl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1578161" y="5023485"/>
            <a:ext cx="4758844" cy="930747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CuadroTexto 12"/>
          <p:cNvSpPr txBox="1"/>
          <p:nvPr/>
        </p:nvSpPr>
        <p:spPr>
          <a:xfrm>
            <a:off x="7086568" y="4950249"/>
            <a:ext cx="1916044" cy="107721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Almacenamos los resultados parciales en el arreglo </a:t>
            </a:r>
            <a:r>
              <a:rPr lang="es-ES_tradnl" sz="1600" smtClean="0">
                <a:latin typeface="Arial" charset="0"/>
                <a:ea typeface="Arial" charset="0"/>
                <a:cs typeface="Arial" charset="0"/>
              </a:rPr>
              <a:t>“resultado”</a:t>
            </a:r>
            <a:endParaRPr lang="es-ES_tradnl" sz="16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4" name="Conector recto de flecha 13"/>
          <p:cNvCxnSpPr>
            <a:stCxn id="13" idx="1"/>
            <a:endCxn id="11" idx="3"/>
          </p:cNvCxnSpPr>
          <p:nvPr/>
        </p:nvCxnSpPr>
        <p:spPr>
          <a:xfrm flipH="1">
            <a:off x="6337005" y="5488858"/>
            <a:ext cx="74956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7086568" y="2330476"/>
            <a:ext cx="1916044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Eliminamos la declaración de los arreglos auxiliares</a:t>
            </a:r>
            <a:endParaRPr lang="es-ES_tradnl" sz="16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" name="Conector recto de flecha 20"/>
          <p:cNvCxnSpPr>
            <a:stCxn id="20" idx="1"/>
          </p:cNvCxnSpPr>
          <p:nvPr/>
        </p:nvCxnSpPr>
        <p:spPr>
          <a:xfrm flipH="1" flipV="1">
            <a:off x="4742121" y="2745974"/>
            <a:ext cx="234444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>
            <a:stCxn id="20" idx="1"/>
          </p:cNvCxnSpPr>
          <p:nvPr/>
        </p:nvCxnSpPr>
        <p:spPr>
          <a:xfrm flipH="1">
            <a:off x="6644116" y="2745975"/>
            <a:ext cx="442452" cy="1061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33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2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Métodos</a:t>
            </a:r>
            <a:br>
              <a:rPr lang="es-ES_tradnl" b="1" dirty="0"/>
            </a:br>
            <a:r>
              <a:rPr lang="es-ES_tradnl" sz="3100" i="1" dirty="0" smtClean="0"/>
              <a:t>Jardín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2160000"/>
            <a:ext cx="9143968" cy="2497059"/>
          </a:xfrm>
        </p:spPr>
        <p:txBody>
          <a:bodyPr>
            <a:normAutofit fontScale="70000" lnSpcReduction="20000"/>
          </a:bodyPr>
          <a:lstStyle/>
          <a:p>
            <a:r>
              <a:rPr lang="es-ES_tradnl" dirty="0"/>
              <a:t>El jardín </a:t>
            </a:r>
            <a:r>
              <a:rPr lang="es-ES_tradnl" dirty="0" smtClean="0"/>
              <a:t>infantil </a:t>
            </a:r>
            <a:r>
              <a:rPr lang="es-ES_tradnl" dirty="0"/>
              <a:t>necesita un programa para poder asignar cursos a las </a:t>
            </a:r>
            <a:r>
              <a:rPr lang="es-ES_tradnl" dirty="0" smtClean="0"/>
              <a:t>aulas</a:t>
            </a:r>
          </a:p>
          <a:p>
            <a:r>
              <a:rPr lang="es-ES_tradnl" dirty="0"/>
              <a:t>S</a:t>
            </a:r>
            <a:r>
              <a:rPr lang="es-ES_tradnl" dirty="0" smtClean="0"/>
              <a:t>e </a:t>
            </a:r>
            <a:r>
              <a:rPr lang="es-ES_tradnl" dirty="0"/>
              <a:t>cuentan con tres </a:t>
            </a:r>
            <a:r>
              <a:rPr lang="es-ES_tradnl" dirty="0" smtClean="0"/>
              <a:t>aulas: </a:t>
            </a:r>
            <a:r>
              <a:rPr lang="es-ES_tradnl" b="1" dirty="0" smtClean="0">
                <a:solidFill>
                  <a:srgbClr val="0070C0"/>
                </a:solidFill>
              </a:rPr>
              <a:t>Azul</a:t>
            </a:r>
            <a:r>
              <a:rPr lang="es-ES_tradnl" dirty="0"/>
              <a:t>, </a:t>
            </a:r>
            <a:r>
              <a:rPr lang="es-ES_tradnl" b="1" dirty="0">
                <a:solidFill>
                  <a:srgbClr val="00B050"/>
                </a:solidFill>
              </a:rPr>
              <a:t>Verde</a:t>
            </a:r>
            <a:r>
              <a:rPr lang="es-ES_tradnl" dirty="0"/>
              <a:t> y </a:t>
            </a:r>
            <a:r>
              <a:rPr lang="es-ES_tradnl" b="1" dirty="0" smtClean="0">
                <a:solidFill>
                  <a:srgbClr val="929000"/>
                </a:solidFill>
              </a:rPr>
              <a:t>Amarilla</a:t>
            </a:r>
          </a:p>
          <a:p>
            <a:r>
              <a:rPr lang="es-ES_tradnl" dirty="0" smtClean="0"/>
              <a:t>Cada aula </a:t>
            </a:r>
            <a:r>
              <a:rPr lang="es-ES_tradnl" dirty="0"/>
              <a:t>cuenta con una capacidad </a:t>
            </a:r>
            <a:r>
              <a:rPr lang="es-ES_tradnl" dirty="0" smtClean="0"/>
              <a:t>diferente </a:t>
            </a:r>
            <a:r>
              <a:rPr lang="es-ES_tradnl" dirty="0"/>
              <a:t>(es decir, un número de </a:t>
            </a:r>
            <a:r>
              <a:rPr lang="es-ES_tradnl" dirty="0" smtClean="0"/>
              <a:t>bancos)</a:t>
            </a:r>
          </a:p>
          <a:p>
            <a:r>
              <a:rPr lang="es-ES_tradnl" dirty="0" smtClean="0"/>
              <a:t>La </a:t>
            </a:r>
            <a:r>
              <a:rPr lang="es-ES_tradnl" dirty="0"/>
              <a:t>aula </a:t>
            </a:r>
            <a:r>
              <a:rPr lang="es-ES_tradnl" b="1" dirty="0">
                <a:solidFill>
                  <a:srgbClr val="0070C0"/>
                </a:solidFill>
              </a:rPr>
              <a:t>Azul </a:t>
            </a:r>
            <a:r>
              <a:rPr lang="es-ES_tradnl" dirty="0" smtClean="0"/>
              <a:t>tiene </a:t>
            </a:r>
            <a:r>
              <a:rPr lang="es-ES_tradnl" dirty="0"/>
              <a:t>40 bancos, la </a:t>
            </a:r>
            <a:r>
              <a:rPr lang="es-ES_tradnl" b="1" dirty="0">
                <a:solidFill>
                  <a:srgbClr val="00B050"/>
                </a:solidFill>
              </a:rPr>
              <a:t>Verde</a:t>
            </a:r>
            <a:r>
              <a:rPr lang="es-ES_tradnl" dirty="0"/>
              <a:t> </a:t>
            </a:r>
            <a:r>
              <a:rPr lang="es-ES_tradnl" dirty="0" smtClean="0"/>
              <a:t>35 </a:t>
            </a:r>
            <a:r>
              <a:rPr lang="es-ES_tradnl" dirty="0"/>
              <a:t>y la </a:t>
            </a:r>
            <a:r>
              <a:rPr lang="es-ES_tradnl" b="1" dirty="0">
                <a:solidFill>
                  <a:srgbClr val="929000"/>
                </a:solidFill>
              </a:rPr>
              <a:t>Amarilla </a:t>
            </a:r>
            <a:r>
              <a:rPr lang="es-ES_tradnl" dirty="0" smtClean="0"/>
              <a:t>30</a:t>
            </a:r>
          </a:p>
          <a:p>
            <a:r>
              <a:rPr lang="es-ES_tradnl" dirty="0" smtClean="0"/>
              <a:t>Dado </a:t>
            </a:r>
            <a:r>
              <a:rPr lang="es-ES_tradnl" dirty="0"/>
              <a:t>un número de infantes </a:t>
            </a:r>
            <a:r>
              <a:rPr lang="es-ES_tradnl" dirty="0" smtClean="0"/>
              <a:t>ingresado por el usuario, </a:t>
            </a:r>
            <a:r>
              <a:rPr lang="es-ES_tradnl" dirty="0"/>
              <a:t>el </a:t>
            </a:r>
            <a:r>
              <a:rPr lang="es-ES_tradnl" dirty="0" smtClean="0"/>
              <a:t>programa deberá </a:t>
            </a:r>
            <a:r>
              <a:rPr lang="es-ES_tradnl" dirty="0"/>
              <a:t>determinar el aula que minimice la cantidad de bancos </a:t>
            </a:r>
            <a:r>
              <a:rPr lang="es-ES_tradnl" dirty="0" smtClean="0"/>
              <a:t>vacíos</a:t>
            </a:r>
          </a:p>
          <a:p>
            <a:r>
              <a:rPr lang="es-ES_tradnl" dirty="0"/>
              <a:t>La salida del algoritmo es el color que identifica al aula </a:t>
            </a:r>
            <a:r>
              <a:rPr lang="es-ES_tradnl" dirty="0" smtClean="0"/>
              <a:t>asignada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77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724" y="4474903"/>
            <a:ext cx="3170449" cy="2100521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16958" y="4831412"/>
            <a:ext cx="56758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Ejemplo: </a:t>
            </a:r>
            <a:r>
              <a:rPr lang="es-ES_tradnl" sz="1600" dirty="0">
                <a:latin typeface="Arial" charset="0"/>
                <a:ea typeface="Arial" charset="0"/>
                <a:cs typeface="Arial" charset="0"/>
              </a:rPr>
              <a:t>si la cantidad de personas de un curso es 34, entonces el aula a asignar será la Verde. El aula Amarilla no puede ser asignada porque la cantidad de personas es menor a la cantidad de bancos disponibles. El aula Azul es descartada porque quedan más bancos inutilizados que en el aula Verde (6 versus 1</a:t>
            </a:r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).</a:t>
            </a:r>
            <a:endParaRPr lang="es-ES_tradnl" sz="1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8002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Métodos</a:t>
            </a:r>
            <a:br>
              <a:rPr lang="es-ES_tradnl" b="1" dirty="0"/>
            </a:br>
            <a:r>
              <a:rPr lang="es-ES_tradnl" sz="3100" i="1" dirty="0" smtClean="0"/>
              <a:t>Jardín (Versión 1.0)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78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511" y="1254871"/>
            <a:ext cx="1109457" cy="73505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" y="1833561"/>
            <a:ext cx="4572000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>
                <a:solidFill>
                  <a:srgbClr val="000080"/>
                </a:solidFill>
              </a:rPr>
              <a:t>Algoritmo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000000"/>
                </a:solidFill>
              </a:rPr>
              <a:t>Jardin1</a:t>
            </a: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coloresAulas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como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Texto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capacidadAulas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cantidadAulas</a:t>
            </a:r>
            <a:r>
              <a:rPr lang="es-ES_tradnl" sz="1600" b="1" dirty="0" smtClean="0">
                <a:solidFill>
                  <a:srgbClr val="000000"/>
                </a:solidFill>
              </a:rPr>
              <a:t>,</a:t>
            </a: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  </a:t>
            </a:r>
            <a:r>
              <a:rPr lang="es-ES_tradnl" sz="1600" dirty="0" err="1" smtClean="0">
                <a:solidFill>
                  <a:srgbClr val="000000"/>
                </a:solidFill>
              </a:rPr>
              <a:t>cantidadAlumnos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Como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Entero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cantidadAulas</a:t>
            </a:r>
            <a:r>
              <a:rPr lang="es-ES_tradnl" sz="1600" b="1" dirty="0" smtClean="0">
                <a:solidFill>
                  <a:srgbClr val="000000"/>
                </a:solidFill>
              </a:rPr>
              <a:t>= </a:t>
            </a:r>
            <a:r>
              <a:rPr lang="es-ES_tradnl" sz="1600" dirty="0" smtClean="0">
                <a:solidFill>
                  <a:srgbClr val="8E6B23"/>
                </a:solidFill>
              </a:rPr>
              <a:t>3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coloresAulas</a:t>
            </a:r>
            <a:r>
              <a:rPr lang="es-ES_tradnl" sz="1600" b="1" dirty="0">
                <a:solidFill>
                  <a:srgbClr val="000000"/>
                </a:solidFill>
              </a:rPr>
              <a:t>[</a:t>
            </a:r>
            <a:r>
              <a:rPr lang="es-ES_tradnl" sz="1600" dirty="0" err="1">
                <a:solidFill>
                  <a:srgbClr val="000000"/>
                </a:solidFill>
              </a:rPr>
              <a:t>cantidadAulas</a:t>
            </a:r>
            <a:r>
              <a:rPr lang="es-ES_tradnl" sz="1600" b="1" dirty="0">
                <a:solidFill>
                  <a:srgbClr val="000000"/>
                </a:solidFill>
              </a:rPr>
              <a:t>]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capacidadAulas</a:t>
            </a:r>
            <a:r>
              <a:rPr lang="es-ES_tradnl" sz="1600" b="1" dirty="0">
                <a:solidFill>
                  <a:srgbClr val="000000"/>
                </a:solidFill>
              </a:rPr>
              <a:t>[</a:t>
            </a:r>
            <a:r>
              <a:rPr lang="es-ES_tradnl" sz="1600" dirty="0" err="1">
                <a:solidFill>
                  <a:srgbClr val="000000"/>
                </a:solidFill>
              </a:rPr>
              <a:t>cantidadAulas</a:t>
            </a:r>
            <a:r>
              <a:rPr lang="es-ES_tradnl" sz="1600" b="1" dirty="0">
                <a:solidFill>
                  <a:srgbClr val="000000"/>
                </a:solidFill>
              </a:rPr>
              <a:t>]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coloresAulas</a:t>
            </a:r>
            <a:r>
              <a:rPr lang="es-ES_tradnl" sz="1600" b="1" dirty="0" smtClean="0">
                <a:solidFill>
                  <a:srgbClr val="000000"/>
                </a:solidFill>
              </a:rPr>
              <a:t>[</a:t>
            </a:r>
            <a:r>
              <a:rPr lang="es-ES_tradnl" sz="1600" dirty="0" smtClean="0">
                <a:solidFill>
                  <a:srgbClr val="8E6B23"/>
                </a:solidFill>
              </a:rPr>
              <a:t>0</a:t>
            </a:r>
            <a:r>
              <a:rPr lang="es-ES_tradnl" sz="1600" b="1" dirty="0" smtClean="0">
                <a:solidFill>
                  <a:srgbClr val="000000"/>
                </a:solidFill>
              </a:rPr>
              <a:t>] = </a:t>
            </a:r>
            <a:r>
              <a:rPr lang="es-ES_tradnl" sz="1600" dirty="0" smtClean="0">
                <a:solidFill>
                  <a:srgbClr val="FF0000"/>
                </a:solidFill>
              </a:rPr>
              <a:t>"</a:t>
            </a:r>
            <a:r>
              <a:rPr lang="es-ES_tradnl" sz="1600" dirty="0">
                <a:solidFill>
                  <a:srgbClr val="FF0000"/>
                </a:solidFill>
              </a:rPr>
              <a:t>Azul"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coloresAulas</a:t>
            </a:r>
            <a:r>
              <a:rPr lang="es-ES_tradnl" sz="1600" b="1" dirty="0" smtClean="0">
                <a:solidFill>
                  <a:srgbClr val="000000"/>
                </a:solidFill>
              </a:rPr>
              <a:t>[</a:t>
            </a:r>
            <a:r>
              <a:rPr lang="es-ES_tradnl" sz="1600" dirty="0" smtClean="0">
                <a:solidFill>
                  <a:srgbClr val="8E6B23"/>
                </a:solidFill>
              </a:rPr>
              <a:t>1</a:t>
            </a:r>
            <a:r>
              <a:rPr lang="es-ES_tradnl" sz="1600" b="1" dirty="0" smtClean="0">
                <a:solidFill>
                  <a:srgbClr val="000000"/>
                </a:solidFill>
              </a:rPr>
              <a:t>] = </a:t>
            </a:r>
            <a:r>
              <a:rPr lang="es-ES_tradnl" sz="1600" dirty="0" smtClean="0">
                <a:solidFill>
                  <a:srgbClr val="FF0000"/>
                </a:solidFill>
              </a:rPr>
              <a:t>"</a:t>
            </a:r>
            <a:r>
              <a:rPr lang="es-ES_tradnl" sz="1600" dirty="0">
                <a:solidFill>
                  <a:srgbClr val="FF0000"/>
                </a:solidFill>
              </a:rPr>
              <a:t>Verde"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coloresAulas</a:t>
            </a:r>
            <a:r>
              <a:rPr lang="es-ES_tradnl" sz="1600" b="1" dirty="0" smtClean="0">
                <a:solidFill>
                  <a:srgbClr val="000000"/>
                </a:solidFill>
              </a:rPr>
              <a:t>[</a:t>
            </a:r>
            <a:r>
              <a:rPr lang="es-ES_tradnl" sz="1600" dirty="0" smtClean="0">
                <a:solidFill>
                  <a:srgbClr val="8E6B23"/>
                </a:solidFill>
              </a:rPr>
              <a:t>2</a:t>
            </a:r>
            <a:r>
              <a:rPr lang="es-ES_tradnl" sz="1600" b="1" dirty="0" smtClean="0">
                <a:solidFill>
                  <a:srgbClr val="000000"/>
                </a:solidFill>
              </a:rPr>
              <a:t>] = </a:t>
            </a:r>
            <a:r>
              <a:rPr lang="es-ES_tradnl" sz="1600" dirty="0" smtClean="0">
                <a:solidFill>
                  <a:srgbClr val="FF0000"/>
                </a:solidFill>
              </a:rPr>
              <a:t>"</a:t>
            </a:r>
            <a:r>
              <a:rPr lang="es-ES_tradnl" sz="1600" dirty="0">
                <a:solidFill>
                  <a:srgbClr val="FF0000"/>
                </a:solidFill>
              </a:rPr>
              <a:t>Amarilla"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capacidadAulas</a:t>
            </a:r>
            <a:r>
              <a:rPr lang="es-ES_tradnl" sz="1600" b="1" dirty="0" smtClean="0">
                <a:solidFill>
                  <a:srgbClr val="000000"/>
                </a:solidFill>
              </a:rPr>
              <a:t>[</a:t>
            </a:r>
            <a:r>
              <a:rPr lang="es-ES_tradnl" sz="1600" dirty="0" smtClean="0">
                <a:solidFill>
                  <a:srgbClr val="8E6B23"/>
                </a:solidFill>
              </a:rPr>
              <a:t>0</a:t>
            </a:r>
            <a:r>
              <a:rPr lang="es-ES_tradnl" sz="1600" b="1" dirty="0" smtClean="0">
                <a:solidFill>
                  <a:srgbClr val="000000"/>
                </a:solidFill>
              </a:rPr>
              <a:t>] = </a:t>
            </a:r>
            <a:r>
              <a:rPr lang="es-ES_tradnl" sz="1600" dirty="0" smtClean="0">
                <a:solidFill>
                  <a:srgbClr val="8E6B23"/>
                </a:solidFill>
              </a:rPr>
              <a:t>40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capacidadAulas</a:t>
            </a:r>
            <a:r>
              <a:rPr lang="es-ES_tradnl" sz="1600" b="1" dirty="0" smtClean="0">
                <a:solidFill>
                  <a:srgbClr val="000000"/>
                </a:solidFill>
              </a:rPr>
              <a:t>[</a:t>
            </a:r>
            <a:r>
              <a:rPr lang="es-ES_tradnl" sz="1600" dirty="0" smtClean="0">
                <a:solidFill>
                  <a:srgbClr val="8E6B23"/>
                </a:solidFill>
              </a:rPr>
              <a:t>1</a:t>
            </a:r>
            <a:r>
              <a:rPr lang="es-ES_tradnl" sz="1600" b="1" dirty="0" smtClean="0">
                <a:solidFill>
                  <a:srgbClr val="000000"/>
                </a:solidFill>
              </a:rPr>
              <a:t>] = </a:t>
            </a:r>
            <a:r>
              <a:rPr lang="es-ES_tradnl" sz="1600" dirty="0" smtClean="0">
                <a:solidFill>
                  <a:srgbClr val="8E6B23"/>
                </a:solidFill>
              </a:rPr>
              <a:t>35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capacidadAulas</a:t>
            </a:r>
            <a:r>
              <a:rPr lang="es-ES_tradnl" sz="1600" b="1" dirty="0" smtClean="0">
                <a:solidFill>
                  <a:srgbClr val="000000"/>
                </a:solidFill>
              </a:rPr>
              <a:t>[</a:t>
            </a:r>
            <a:r>
              <a:rPr lang="es-ES_tradnl" sz="1600" dirty="0" smtClean="0">
                <a:solidFill>
                  <a:srgbClr val="8E6B23"/>
                </a:solidFill>
              </a:rPr>
              <a:t>2</a:t>
            </a:r>
            <a:r>
              <a:rPr lang="es-ES_tradnl" sz="1600" b="1" dirty="0" smtClean="0">
                <a:solidFill>
                  <a:srgbClr val="000000"/>
                </a:solidFill>
              </a:rPr>
              <a:t>] = </a:t>
            </a:r>
            <a:r>
              <a:rPr lang="es-ES_tradnl" sz="1600" dirty="0" smtClean="0">
                <a:solidFill>
                  <a:srgbClr val="8E6B23"/>
                </a:solidFill>
              </a:rPr>
              <a:t>30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FF0000"/>
                </a:solidFill>
              </a:rPr>
              <a:t>"Ingrese la cantidad de infantes del curso"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Leer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cantidadAlumnos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 smtClean="0">
                <a:solidFill>
                  <a:srgbClr val="000000"/>
                </a:solidFill>
              </a:rPr>
              <a:t>  </a:t>
            </a:r>
            <a:r>
              <a:rPr lang="es-ES_tradnl" sz="1600" b="1" dirty="0" smtClean="0">
                <a:solidFill>
                  <a:srgbClr val="000080"/>
                </a:solidFill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</a:rPr>
              <a:t>"La mejor aula es: "</a:t>
            </a:r>
            <a:r>
              <a:rPr lang="es-ES_tradnl" sz="1600" b="1" dirty="0" smtClean="0">
                <a:solidFill>
                  <a:srgbClr val="000000"/>
                </a:solidFill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</a:rPr>
              <a:t>    </a:t>
            </a:r>
          </a:p>
          <a:p>
            <a:r>
              <a:rPr lang="es-ES_tradnl" sz="1600" dirty="0" smtClean="0">
                <a:solidFill>
                  <a:srgbClr val="000000"/>
                </a:solidFill>
              </a:rPr>
              <a:t>    </a:t>
            </a:r>
            <a:r>
              <a:rPr lang="es-ES_tradnl" sz="1600" dirty="0" err="1" smtClean="0">
                <a:solidFill>
                  <a:srgbClr val="000000"/>
                </a:solidFill>
              </a:rPr>
              <a:t>obtenerMejorAula</a:t>
            </a:r>
            <a:r>
              <a:rPr lang="es-ES_tradnl" sz="1600" b="1" dirty="0" smtClean="0">
                <a:solidFill>
                  <a:srgbClr val="000000"/>
                </a:solidFill>
              </a:rPr>
              <a:t>(</a:t>
            </a:r>
            <a:r>
              <a:rPr lang="es-ES_tradnl" sz="1600" dirty="0" err="1" smtClean="0">
                <a:solidFill>
                  <a:srgbClr val="000000"/>
                </a:solidFill>
              </a:rPr>
              <a:t>coloresAulas</a:t>
            </a:r>
            <a:r>
              <a:rPr lang="es-ES_tradnl" sz="1600" b="1" dirty="0" smtClean="0">
                <a:solidFill>
                  <a:srgbClr val="000000"/>
                </a:solidFill>
              </a:rPr>
              <a:t>, </a:t>
            </a:r>
            <a:r>
              <a:rPr lang="es-ES_tradnl" sz="1600" dirty="0" err="1" smtClean="0">
                <a:solidFill>
                  <a:srgbClr val="000000"/>
                </a:solidFill>
              </a:rPr>
              <a:t>capacidadAulas</a:t>
            </a:r>
            <a:r>
              <a:rPr lang="es-ES_tradnl" sz="1600" b="1" dirty="0" smtClean="0">
                <a:solidFill>
                  <a:srgbClr val="000000"/>
                </a:solidFill>
              </a:rPr>
              <a:t>,</a:t>
            </a:r>
          </a:p>
          <a:p>
            <a:r>
              <a:rPr lang="es-ES_tradnl" sz="1600" b="1" dirty="0" smtClean="0">
                <a:solidFill>
                  <a:srgbClr val="000000"/>
                </a:solidFill>
              </a:rPr>
              <a:t>    </a:t>
            </a:r>
            <a:r>
              <a:rPr lang="es-ES_tradnl" sz="1600" dirty="0" err="1" smtClean="0">
                <a:solidFill>
                  <a:srgbClr val="000000"/>
                </a:solidFill>
              </a:rPr>
              <a:t>cantidadAulas</a:t>
            </a:r>
            <a:r>
              <a:rPr lang="es-ES_tradnl" sz="1600" b="1" dirty="0" err="1" smtClean="0">
                <a:solidFill>
                  <a:srgbClr val="000000"/>
                </a:solidFill>
              </a:rPr>
              <a:t>,</a:t>
            </a:r>
            <a:r>
              <a:rPr lang="es-ES_tradnl" sz="1600" dirty="0" err="1" smtClean="0">
                <a:solidFill>
                  <a:srgbClr val="000000"/>
                </a:solidFill>
              </a:rPr>
              <a:t>cantidadAlumnos</a:t>
            </a:r>
            <a:r>
              <a:rPr lang="es-ES_tradnl" sz="1600" b="1" dirty="0" smtClean="0">
                <a:solidFill>
                  <a:srgbClr val="000000"/>
                </a:solidFill>
              </a:rPr>
              <a:t>)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b="1" dirty="0" err="1" smtClean="0">
                <a:solidFill>
                  <a:srgbClr val="000080"/>
                </a:solidFill>
              </a:rPr>
              <a:t>FinAlgoritmo</a:t>
            </a:r>
            <a:endParaRPr lang="es-ES_tradnl" sz="1600" dirty="0"/>
          </a:p>
        </p:txBody>
      </p:sp>
      <p:sp>
        <p:nvSpPr>
          <p:cNvPr id="8" name="Rectángulo 7"/>
          <p:cNvSpPr/>
          <p:nvPr/>
        </p:nvSpPr>
        <p:spPr>
          <a:xfrm>
            <a:off x="4579358" y="3004759"/>
            <a:ext cx="457196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 err="1" smtClean="0">
                <a:solidFill>
                  <a:srgbClr val="000080"/>
                </a:solidFill>
              </a:rPr>
              <a:t>SubAlgoritmo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mejorAula</a:t>
            </a:r>
            <a:r>
              <a:rPr lang="es-ES_tradnl" sz="1600" b="1" dirty="0" smtClean="0">
                <a:solidFill>
                  <a:srgbClr val="000000"/>
                </a:solidFill>
              </a:rPr>
              <a:t>=</a:t>
            </a:r>
            <a:r>
              <a:rPr lang="es-ES_tradnl" sz="1600" dirty="0" err="1" smtClean="0">
                <a:solidFill>
                  <a:srgbClr val="000000"/>
                </a:solidFill>
              </a:rPr>
              <a:t>obtenerMejorAula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(</a:t>
            </a:r>
            <a:r>
              <a:rPr lang="es-ES_tradnl" sz="1600" dirty="0" err="1" smtClean="0">
                <a:solidFill>
                  <a:srgbClr val="000000"/>
                </a:solidFill>
              </a:rPr>
              <a:t>nombresAulas</a:t>
            </a:r>
            <a:r>
              <a:rPr lang="es-ES_tradnl" sz="1600" b="1" dirty="0" err="1" smtClean="0">
                <a:solidFill>
                  <a:srgbClr val="000000"/>
                </a:solidFill>
              </a:rPr>
              <a:t>,</a:t>
            </a:r>
            <a:r>
              <a:rPr lang="es-ES_tradnl" sz="1600" dirty="0" err="1" smtClean="0">
                <a:solidFill>
                  <a:srgbClr val="000000"/>
                </a:solidFill>
              </a:rPr>
              <a:t>asientosAulas</a:t>
            </a:r>
            <a:r>
              <a:rPr lang="es-ES_tradnl" sz="1600" b="1" dirty="0" err="1" smtClean="0">
                <a:solidFill>
                  <a:srgbClr val="000000"/>
                </a:solidFill>
              </a:rPr>
              <a:t>,</a:t>
            </a:r>
            <a:r>
              <a:rPr lang="es-ES_tradnl" sz="1600" dirty="0" err="1" smtClean="0">
                <a:solidFill>
                  <a:srgbClr val="000000"/>
                </a:solidFill>
              </a:rPr>
              <a:t>largo</a:t>
            </a:r>
            <a:r>
              <a:rPr lang="es-ES_tradnl" sz="1600" b="1" dirty="0" err="1" smtClean="0">
                <a:solidFill>
                  <a:srgbClr val="000000"/>
                </a:solidFill>
              </a:rPr>
              <a:t>,</a:t>
            </a:r>
            <a:r>
              <a:rPr lang="es-ES_tradnl" sz="1600" dirty="0" err="1" smtClean="0">
                <a:solidFill>
                  <a:srgbClr val="000000"/>
                </a:solidFill>
              </a:rPr>
              <a:t>cantidadInfantes</a:t>
            </a:r>
            <a:r>
              <a:rPr lang="es-ES_tradnl" sz="1600" b="1" dirty="0">
                <a:solidFill>
                  <a:srgbClr val="000000"/>
                </a:solidFill>
              </a:rPr>
              <a:t>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mejorAula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Como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Texto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indice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indiceMejorAula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Como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Entero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indiceMejorAula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= </a:t>
            </a:r>
            <a:r>
              <a:rPr lang="es-ES_tradnl" sz="1600" dirty="0" smtClean="0">
                <a:solidFill>
                  <a:srgbClr val="8E6B23"/>
                </a:solidFill>
              </a:rPr>
              <a:t>0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Para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indice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= </a:t>
            </a:r>
            <a:r>
              <a:rPr lang="es-ES_tradnl" sz="1600" dirty="0" smtClean="0">
                <a:solidFill>
                  <a:srgbClr val="8E6B23"/>
                </a:solidFill>
              </a:rPr>
              <a:t>0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Hasta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000000"/>
                </a:solidFill>
              </a:rPr>
              <a:t>largo </a:t>
            </a:r>
            <a:r>
              <a:rPr lang="es-ES_tradnl" sz="1600" b="1" dirty="0" smtClean="0">
                <a:solidFill>
                  <a:srgbClr val="000000"/>
                </a:solidFill>
              </a:rPr>
              <a:t>- </a:t>
            </a:r>
            <a:r>
              <a:rPr lang="es-ES_tradnl" sz="1600" dirty="0" smtClean="0">
                <a:solidFill>
                  <a:srgbClr val="8E6B23"/>
                </a:solidFill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Con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Paso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8E6B23"/>
                </a:solidFill>
              </a:rPr>
              <a:t>1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  </a:t>
            </a:r>
            <a:r>
              <a:rPr lang="es-ES_tradnl" sz="1600" b="1" dirty="0" smtClean="0">
                <a:solidFill>
                  <a:srgbClr val="000080"/>
                </a:solidFill>
              </a:rPr>
              <a:t>Si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(</a:t>
            </a:r>
            <a:r>
              <a:rPr lang="es-ES_tradnl" sz="1600" dirty="0" err="1" smtClean="0">
                <a:solidFill>
                  <a:srgbClr val="000000"/>
                </a:solidFill>
              </a:rPr>
              <a:t>asientosAulas</a:t>
            </a:r>
            <a:r>
              <a:rPr lang="es-ES_tradnl" sz="1600" b="1" dirty="0" smtClean="0">
                <a:solidFill>
                  <a:srgbClr val="000000"/>
                </a:solidFill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</a:rPr>
              <a:t>] &gt;= </a:t>
            </a:r>
            <a:r>
              <a:rPr lang="es-ES_tradnl" sz="1600" dirty="0" err="1" smtClean="0">
                <a:solidFill>
                  <a:srgbClr val="000000"/>
                </a:solidFill>
              </a:rPr>
              <a:t>cantidadInfantes</a:t>
            </a:r>
            <a:r>
              <a:rPr lang="es-ES_tradnl" sz="1600" b="1" dirty="0">
                <a:solidFill>
                  <a:srgbClr val="000000"/>
                </a:solidFill>
              </a:rPr>
              <a:t>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Y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  (</a:t>
            </a:r>
            <a:r>
              <a:rPr lang="es-ES_tradnl" sz="1600" dirty="0" err="1">
                <a:solidFill>
                  <a:srgbClr val="000000"/>
                </a:solidFill>
              </a:rPr>
              <a:t>asientosAulas</a:t>
            </a:r>
            <a:r>
              <a:rPr lang="es-ES_tradnl" sz="1600" b="1" dirty="0">
                <a:solidFill>
                  <a:srgbClr val="000000"/>
                </a:solidFill>
              </a:rPr>
              <a:t>[</a:t>
            </a:r>
            <a:r>
              <a:rPr lang="es-ES_tradnl" sz="1600" dirty="0" err="1">
                <a:solidFill>
                  <a:srgbClr val="000000"/>
                </a:solidFill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</a:rPr>
              <a:t>] &lt; </a:t>
            </a: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      </a:t>
            </a:r>
            <a:r>
              <a:rPr lang="es-ES_tradnl" sz="1600" dirty="0" err="1" smtClean="0">
                <a:solidFill>
                  <a:srgbClr val="000000"/>
                </a:solidFill>
              </a:rPr>
              <a:t>asientosAulas</a:t>
            </a:r>
            <a:r>
              <a:rPr lang="es-ES_tradnl" sz="1600" b="1" dirty="0" smtClean="0">
                <a:solidFill>
                  <a:srgbClr val="000000"/>
                </a:solidFill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</a:rPr>
              <a:t>indiceMejorAula</a:t>
            </a:r>
            <a:r>
              <a:rPr lang="es-ES_tradnl" sz="1600" b="1" dirty="0">
                <a:solidFill>
                  <a:srgbClr val="000000"/>
                </a:solidFill>
              </a:rPr>
              <a:t>])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Entonces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000000"/>
                </a:solidFill>
              </a:rPr>
              <a:t>     </a:t>
            </a:r>
            <a:r>
              <a:rPr lang="es-ES_tradnl" sz="1600" dirty="0" err="1" smtClean="0">
                <a:solidFill>
                  <a:srgbClr val="000000"/>
                </a:solidFill>
              </a:rPr>
              <a:t>indiceMejorAula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= </a:t>
            </a:r>
            <a:r>
              <a:rPr lang="es-ES_tradnl" sz="1600" dirty="0" err="1" smtClean="0">
                <a:solidFill>
                  <a:srgbClr val="000000"/>
                </a:solidFill>
              </a:rPr>
              <a:t>indice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  </a:t>
            </a:r>
            <a:r>
              <a:rPr lang="es-ES_tradnl" sz="16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mejorAula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= </a:t>
            </a:r>
            <a:r>
              <a:rPr lang="es-ES_tradnl" sz="1600" dirty="0" err="1" smtClean="0">
                <a:solidFill>
                  <a:srgbClr val="000000"/>
                </a:solidFill>
              </a:rPr>
              <a:t>nombresAulas</a:t>
            </a:r>
            <a:r>
              <a:rPr lang="es-ES_tradnl" sz="1600" b="1" dirty="0" smtClean="0">
                <a:solidFill>
                  <a:srgbClr val="000000"/>
                </a:solidFill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</a:rPr>
              <a:t>indiceMejorAula</a:t>
            </a:r>
            <a:r>
              <a:rPr lang="es-ES_tradnl" sz="1600" b="1" dirty="0">
                <a:solidFill>
                  <a:srgbClr val="000000"/>
                </a:solidFill>
              </a:rPr>
              <a:t>]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 err="1" smtClean="0">
                <a:solidFill>
                  <a:srgbClr val="000080"/>
                </a:solidFill>
              </a:rPr>
              <a:t>FinSubAlgoritmo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endParaRPr lang="es-ES_tradnl" sz="16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4219860" y="2215326"/>
            <a:ext cx="2866708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¿Y si no se la capacidad ni los nombres de las aulas?</a:t>
            </a:r>
            <a:endParaRPr lang="es-ES_tradnl" sz="16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ector recto de flecha 10"/>
          <p:cNvCxnSpPr/>
          <p:nvPr/>
        </p:nvCxnSpPr>
        <p:spPr>
          <a:xfrm flipH="1">
            <a:off x="2700670" y="2800101"/>
            <a:ext cx="1878688" cy="1856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redondeado 16"/>
          <p:cNvSpPr/>
          <p:nvPr/>
        </p:nvSpPr>
        <p:spPr>
          <a:xfrm>
            <a:off x="7391" y="3573306"/>
            <a:ext cx="2693279" cy="1509057"/>
          </a:xfrm>
          <a:prstGeom prst="roundRect">
            <a:avLst/>
          </a:prstGeom>
          <a:solidFill>
            <a:schemeClr val="accent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redondeado 17"/>
          <p:cNvSpPr/>
          <p:nvPr/>
        </p:nvSpPr>
        <p:spPr>
          <a:xfrm>
            <a:off x="4586715" y="4019946"/>
            <a:ext cx="2048001" cy="275607"/>
          </a:xfrm>
          <a:prstGeom prst="roundRect">
            <a:avLst/>
          </a:prstGeom>
          <a:solidFill>
            <a:schemeClr val="accent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8321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Técnicas de Programación</a:t>
            </a:r>
            <a:endParaRPr lang="es-ES_tradnl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Estructuras de Datos y Métodos (Conceptos)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733352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Métodos</a:t>
            </a:r>
            <a:br>
              <a:rPr lang="es-ES_tradnl" b="1" dirty="0"/>
            </a:br>
            <a:r>
              <a:rPr lang="es-ES_tradnl" sz="3100" i="1" dirty="0" smtClean="0"/>
              <a:t>Jardín (Versión 2.0)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79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511" y="1254871"/>
            <a:ext cx="1109457" cy="73505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0" y="2114996"/>
            <a:ext cx="45082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 err="1">
                <a:solidFill>
                  <a:srgbClr val="000080"/>
                </a:solidFill>
              </a:rPr>
              <a:t>SubAlgoritmo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cargarArreglo</a:t>
            </a:r>
            <a:r>
              <a:rPr lang="es-ES_tradnl" sz="1600" b="1" dirty="0">
                <a:solidFill>
                  <a:srgbClr val="000000"/>
                </a:solidFill>
              </a:rPr>
              <a:t>(</a:t>
            </a:r>
            <a:r>
              <a:rPr lang="es-ES_tradnl" sz="1600" dirty="0">
                <a:solidFill>
                  <a:srgbClr val="000000"/>
                </a:solidFill>
              </a:rPr>
              <a:t>arreglo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largo</a:t>
            </a:r>
            <a:r>
              <a:rPr lang="es-ES_tradnl" sz="1600" b="1" dirty="0">
                <a:solidFill>
                  <a:srgbClr val="000000"/>
                </a:solidFill>
              </a:rPr>
              <a:t>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indice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Como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Entero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Para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indice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= </a:t>
            </a:r>
            <a:r>
              <a:rPr lang="es-ES_tradnl" sz="1600" dirty="0" smtClean="0">
                <a:solidFill>
                  <a:srgbClr val="8E6B23"/>
                </a:solidFill>
              </a:rPr>
              <a:t>0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Hasta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000000"/>
                </a:solidFill>
              </a:rPr>
              <a:t>largo </a:t>
            </a:r>
            <a:r>
              <a:rPr lang="es-ES_tradnl" sz="1600" b="1" dirty="0" smtClean="0">
                <a:solidFill>
                  <a:srgbClr val="000000"/>
                </a:solidFill>
              </a:rPr>
              <a:t>- </a:t>
            </a:r>
            <a:r>
              <a:rPr lang="es-ES_tradnl" sz="1600" dirty="0" smtClean="0">
                <a:solidFill>
                  <a:srgbClr val="8E6B23"/>
                </a:solidFill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Con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Paso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8E6B23"/>
                </a:solidFill>
              </a:rPr>
              <a:t>1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  </a:t>
            </a:r>
            <a:r>
              <a:rPr lang="es-ES_tradnl" sz="1600" b="1" dirty="0" smtClean="0">
                <a:solidFill>
                  <a:srgbClr val="000080"/>
                </a:solidFill>
              </a:rPr>
              <a:t>Leer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000000"/>
                </a:solidFill>
              </a:rPr>
              <a:t>arreglo</a:t>
            </a:r>
            <a:r>
              <a:rPr lang="es-ES_tradnl" sz="1600" b="1" dirty="0">
                <a:solidFill>
                  <a:srgbClr val="000000"/>
                </a:solidFill>
              </a:rPr>
              <a:t>[</a:t>
            </a:r>
            <a:r>
              <a:rPr lang="es-ES_tradnl" sz="1600" dirty="0" err="1">
                <a:solidFill>
                  <a:srgbClr val="000000"/>
                </a:solidFill>
              </a:rPr>
              <a:t>indice</a:t>
            </a:r>
            <a:r>
              <a:rPr lang="es-ES_tradnl" sz="1600" b="1" dirty="0">
                <a:solidFill>
                  <a:srgbClr val="000000"/>
                </a:solidFill>
              </a:rPr>
              <a:t>]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1600" dirty="0"/>
          </a:p>
        </p:txBody>
      </p:sp>
      <p:sp>
        <p:nvSpPr>
          <p:cNvPr id="14" name="Rectángulo 13"/>
          <p:cNvSpPr/>
          <p:nvPr/>
        </p:nvSpPr>
        <p:spPr>
          <a:xfrm>
            <a:off x="4508205" y="2114995"/>
            <a:ext cx="463579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 err="1">
                <a:solidFill>
                  <a:srgbClr val="000080"/>
                </a:solidFill>
              </a:rPr>
              <a:t>SubAlgoritmo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mejorAula</a:t>
            </a:r>
            <a:r>
              <a:rPr lang="es-ES_tradnl" sz="1600" b="1" dirty="0" smtClean="0">
                <a:solidFill>
                  <a:srgbClr val="000000"/>
                </a:solidFill>
              </a:rPr>
              <a:t>=</a:t>
            </a:r>
            <a:r>
              <a:rPr lang="es-ES_tradnl" sz="1600" dirty="0" err="1" smtClean="0">
                <a:solidFill>
                  <a:srgbClr val="000000"/>
                </a:solidFill>
              </a:rPr>
              <a:t>obtenerMejorAula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b="1" dirty="0" smtClean="0">
                <a:solidFill>
                  <a:srgbClr val="000000"/>
                </a:solidFill>
              </a:rPr>
              <a:t>(</a:t>
            </a:r>
            <a:r>
              <a:rPr lang="es-ES_tradnl" sz="1600" dirty="0" err="1">
                <a:solidFill>
                  <a:srgbClr val="000000"/>
                </a:solidFill>
              </a:rPr>
              <a:t>nombresAulas</a:t>
            </a:r>
            <a:r>
              <a:rPr lang="es-ES_tradnl" sz="1600" b="1" dirty="0" err="1">
                <a:solidFill>
                  <a:srgbClr val="000000"/>
                </a:solidFill>
              </a:rPr>
              <a:t>,</a:t>
            </a:r>
            <a:r>
              <a:rPr lang="es-ES_tradnl" sz="1600" dirty="0" err="1">
                <a:solidFill>
                  <a:srgbClr val="000000"/>
                </a:solidFill>
              </a:rPr>
              <a:t>asientosAulas</a:t>
            </a:r>
            <a:r>
              <a:rPr lang="es-ES_tradnl" sz="1600" b="1" dirty="0" err="1">
                <a:solidFill>
                  <a:srgbClr val="000000"/>
                </a:solidFill>
              </a:rPr>
              <a:t>,</a:t>
            </a:r>
            <a:r>
              <a:rPr lang="es-ES_tradnl" sz="1600" dirty="0" err="1">
                <a:solidFill>
                  <a:srgbClr val="000000"/>
                </a:solidFill>
              </a:rPr>
              <a:t>largo</a:t>
            </a:r>
            <a:r>
              <a:rPr lang="es-ES_tradnl" sz="1600" b="1" dirty="0" err="1">
                <a:solidFill>
                  <a:srgbClr val="000000"/>
                </a:solidFill>
              </a:rPr>
              <a:t>,</a:t>
            </a:r>
            <a:r>
              <a:rPr lang="es-ES_tradnl" sz="1600" dirty="0" err="1">
                <a:solidFill>
                  <a:srgbClr val="000000"/>
                </a:solidFill>
              </a:rPr>
              <a:t>cantidadInfantes</a:t>
            </a:r>
            <a:r>
              <a:rPr lang="es-ES_tradnl" sz="1600" b="1" dirty="0">
                <a:solidFill>
                  <a:srgbClr val="000000"/>
                </a:solidFill>
              </a:rPr>
              <a:t>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mejorAula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Como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Texto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indice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indiceMejorAula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Como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Entero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indiceMejorAula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= </a:t>
            </a:r>
            <a:r>
              <a:rPr lang="es-ES_tradnl" sz="1600" dirty="0" err="1" smtClean="0">
                <a:solidFill>
                  <a:srgbClr val="000000"/>
                </a:solidFill>
              </a:rPr>
              <a:t>obtenerAulaMayorCapacidad</a:t>
            </a:r>
            <a:r>
              <a:rPr lang="es-ES_tradnl" sz="1600" dirty="0" smtClean="0">
                <a:solidFill>
                  <a:srgbClr val="000000"/>
                </a:solidFill>
              </a:rPr>
              <a:t>  </a:t>
            </a: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(</a:t>
            </a:r>
            <a:r>
              <a:rPr lang="es-ES_tradnl" sz="1600" dirty="0" err="1" smtClean="0">
                <a:solidFill>
                  <a:srgbClr val="000000"/>
                </a:solidFill>
              </a:rPr>
              <a:t>asientosAulas</a:t>
            </a:r>
            <a:r>
              <a:rPr lang="es-ES_tradnl" sz="1600" b="1" dirty="0" err="1" smtClean="0">
                <a:solidFill>
                  <a:srgbClr val="000000"/>
                </a:solidFill>
              </a:rPr>
              <a:t>,</a:t>
            </a:r>
            <a:r>
              <a:rPr lang="es-ES_tradnl" sz="1600" dirty="0" err="1" smtClean="0">
                <a:solidFill>
                  <a:srgbClr val="000000"/>
                </a:solidFill>
              </a:rPr>
              <a:t>largo</a:t>
            </a:r>
            <a:r>
              <a:rPr lang="es-ES_tradnl" sz="1600" b="1" dirty="0">
                <a:solidFill>
                  <a:srgbClr val="000000"/>
                </a:solidFill>
              </a:rPr>
              <a:t>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Para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indice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= </a:t>
            </a:r>
            <a:r>
              <a:rPr lang="es-ES_tradnl" sz="1600" dirty="0" smtClean="0">
                <a:solidFill>
                  <a:srgbClr val="8E6B23"/>
                </a:solidFill>
              </a:rPr>
              <a:t>0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Hasta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000000"/>
                </a:solidFill>
              </a:rPr>
              <a:t>largo </a:t>
            </a:r>
            <a:r>
              <a:rPr lang="es-ES_tradnl" sz="1600" b="1" dirty="0" smtClean="0">
                <a:solidFill>
                  <a:srgbClr val="000000"/>
                </a:solidFill>
              </a:rPr>
              <a:t>- </a:t>
            </a:r>
            <a:r>
              <a:rPr lang="es-ES_tradnl" sz="1600" dirty="0" smtClean="0">
                <a:solidFill>
                  <a:srgbClr val="8E6B23"/>
                </a:solidFill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Con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Paso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8E6B23"/>
                </a:solidFill>
              </a:rPr>
              <a:t>1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  </a:t>
            </a:r>
            <a:r>
              <a:rPr lang="es-ES_tradnl" sz="1600" b="1" dirty="0" smtClean="0">
                <a:solidFill>
                  <a:srgbClr val="000080"/>
                </a:solidFill>
              </a:rPr>
              <a:t>Si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(</a:t>
            </a:r>
            <a:r>
              <a:rPr lang="es-ES_tradnl" sz="1600" dirty="0" err="1">
                <a:solidFill>
                  <a:srgbClr val="000000"/>
                </a:solidFill>
              </a:rPr>
              <a:t>asientosAulas</a:t>
            </a:r>
            <a:r>
              <a:rPr lang="es-ES_tradnl" sz="1600" b="1" dirty="0">
                <a:solidFill>
                  <a:srgbClr val="000000"/>
                </a:solidFill>
              </a:rPr>
              <a:t>[</a:t>
            </a:r>
            <a:r>
              <a:rPr lang="es-ES_tradnl" sz="1600" dirty="0" err="1">
                <a:solidFill>
                  <a:srgbClr val="000000"/>
                </a:solidFill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</a:rPr>
              <a:t>] &gt;= </a:t>
            </a:r>
            <a:r>
              <a:rPr lang="es-ES_tradnl" sz="1600" dirty="0" err="1" smtClean="0">
                <a:solidFill>
                  <a:srgbClr val="000000"/>
                </a:solidFill>
              </a:rPr>
              <a:t>cantidadInfantes</a:t>
            </a:r>
            <a:r>
              <a:rPr lang="es-ES_tradnl" sz="1600" b="1" dirty="0">
                <a:solidFill>
                  <a:srgbClr val="000000"/>
                </a:solidFill>
              </a:rPr>
              <a:t>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Y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 smtClean="0">
                <a:solidFill>
                  <a:srgbClr val="000000"/>
                </a:solidFill>
              </a:rPr>
              <a:t>(</a:t>
            </a:r>
            <a:r>
              <a:rPr lang="es-ES_tradnl" sz="1600" dirty="0" err="1">
                <a:solidFill>
                  <a:srgbClr val="000000"/>
                </a:solidFill>
              </a:rPr>
              <a:t>asientosAulas</a:t>
            </a:r>
            <a:r>
              <a:rPr lang="es-ES_tradnl" sz="1600" b="1" dirty="0">
                <a:solidFill>
                  <a:srgbClr val="000000"/>
                </a:solidFill>
              </a:rPr>
              <a:t>[</a:t>
            </a:r>
            <a:r>
              <a:rPr lang="es-ES_tradnl" sz="1600" dirty="0" err="1">
                <a:solidFill>
                  <a:srgbClr val="000000"/>
                </a:solidFill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</a:rPr>
              <a:t>] &lt; </a:t>
            </a:r>
            <a:r>
              <a:rPr lang="es-ES_tradnl" sz="1600" dirty="0" err="1" smtClean="0">
                <a:solidFill>
                  <a:srgbClr val="000000"/>
                </a:solidFill>
              </a:rPr>
              <a:t>asientosAulas</a:t>
            </a:r>
            <a:r>
              <a:rPr lang="es-ES_tradnl" sz="1600" b="1" dirty="0" smtClean="0">
                <a:solidFill>
                  <a:srgbClr val="000000"/>
                </a:solidFill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</a:rPr>
              <a:t>indiceMejorAula</a:t>
            </a:r>
            <a:r>
              <a:rPr lang="es-ES_tradnl" sz="1600" b="1" dirty="0">
                <a:solidFill>
                  <a:srgbClr val="000000"/>
                </a:solidFill>
              </a:rPr>
              <a:t>])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Entonces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000000"/>
                </a:solidFill>
              </a:rPr>
              <a:t>     </a:t>
            </a:r>
            <a:r>
              <a:rPr lang="es-ES_tradnl" sz="1600" dirty="0" err="1" smtClean="0">
                <a:solidFill>
                  <a:srgbClr val="000000"/>
                </a:solidFill>
              </a:rPr>
              <a:t>indiceMejorAula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= </a:t>
            </a:r>
            <a:r>
              <a:rPr lang="es-ES_tradnl" sz="1600" dirty="0" err="1" smtClean="0">
                <a:solidFill>
                  <a:srgbClr val="000000"/>
                </a:solidFill>
              </a:rPr>
              <a:t>indice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  </a:t>
            </a:r>
            <a:r>
              <a:rPr lang="es-ES_tradnl" sz="16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mejorAula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= </a:t>
            </a:r>
            <a:r>
              <a:rPr lang="es-ES_tradnl" sz="1600" dirty="0" err="1" smtClean="0">
                <a:solidFill>
                  <a:srgbClr val="000000"/>
                </a:solidFill>
              </a:rPr>
              <a:t>nombresAulas</a:t>
            </a:r>
            <a:r>
              <a:rPr lang="es-ES_tradnl" sz="1600" b="1" dirty="0" smtClean="0">
                <a:solidFill>
                  <a:srgbClr val="000000"/>
                </a:solidFill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</a:rPr>
              <a:t>indiceMejorAula</a:t>
            </a:r>
            <a:r>
              <a:rPr lang="es-ES_tradnl" sz="1600" b="1" dirty="0">
                <a:solidFill>
                  <a:srgbClr val="000000"/>
                </a:solidFill>
              </a:rPr>
              <a:t>]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 err="1">
                <a:solidFill>
                  <a:srgbClr val="000080"/>
                </a:solidFill>
              </a:rPr>
              <a:t>FinSubAlgoritmo</a:t>
            </a:r>
            <a:endParaRPr lang="es-ES_tradnl" sz="1600" dirty="0"/>
          </a:p>
        </p:txBody>
      </p:sp>
      <p:sp>
        <p:nvSpPr>
          <p:cNvPr id="15" name="Rectángulo 14"/>
          <p:cNvSpPr/>
          <p:nvPr/>
        </p:nvSpPr>
        <p:spPr>
          <a:xfrm>
            <a:off x="0" y="3774657"/>
            <a:ext cx="450820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 err="1">
                <a:solidFill>
                  <a:srgbClr val="000080"/>
                </a:solidFill>
              </a:rPr>
              <a:t>SubAlgoritmo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indiceMayorCapacidad</a:t>
            </a:r>
            <a:r>
              <a:rPr lang="es-ES_tradnl" sz="1600" b="1" dirty="0" smtClean="0">
                <a:solidFill>
                  <a:srgbClr val="000000"/>
                </a:solidFill>
              </a:rPr>
              <a:t>= </a:t>
            </a:r>
            <a:r>
              <a:rPr lang="es-ES_tradnl" sz="1600" dirty="0" err="1" smtClean="0">
                <a:solidFill>
                  <a:srgbClr val="000000"/>
                </a:solidFill>
              </a:rPr>
              <a:t>obtenerAulaMayorCapacidad</a:t>
            </a:r>
            <a:r>
              <a:rPr lang="es-ES_tradnl" sz="1600" b="1" dirty="0" smtClean="0">
                <a:solidFill>
                  <a:srgbClr val="000000"/>
                </a:solidFill>
              </a:rPr>
              <a:t>(</a:t>
            </a:r>
            <a:r>
              <a:rPr lang="es-ES_tradnl" sz="1600" dirty="0" err="1" smtClean="0">
                <a:solidFill>
                  <a:srgbClr val="000000"/>
                </a:solidFill>
              </a:rPr>
              <a:t>asientosAulas</a:t>
            </a:r>
            <a:r>
              <a:rPr lang="es-ES_tradnl" sz="1600" b="1" dirty="0" err="1" smtClean="0">
                <a:solidFill>
                  <a:srgbClr val="000000"/>
                </a:solidFill>
              </a:rPr>
              <a:t>,</a:t>
            </a:r>
            <a:r>
              <a:rPr lang="es-ES_tradnl" sz="1600" dirty="0" err="1" smtClean="0">
                <a:solidFill>
                  <a:srgbClr val="000000"/>
                </a:solidFill>
              </a:rPr>
              <a:t>largo</a:t>
            </a:r>
            <a:r>
              <a:rPr lang="es-ES_tradnl" sz="1600" b="1" dirty="0">
                <a:solidFill>
                  <a:srgbClr val="000000"/>
                </a:solidFill>
              </a:rPr>
              <a:t>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indice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indiceMayorCapacidad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Como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Entero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indiceMayorCapacidad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= </a:t>
            </a:r>
            <a:r>
              <a:rPr lang="es-ES_tradnl" sz="1600" dirty="0" smtClean="0">
                <a:solidFill>
                  <a:srgbClr val="8E6B23"/>
                </a:solidFill>
              </a:rPr>
              <a:t>0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Para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indice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= </a:t>
            </a:r>
            <a:r>
              <a:rPr lang="es-ES_tradnl" sz="1600" dirty="0" smtClean="0">
                <a:solidFill>
                  <a:srgbClr val="8E6B23"/>
                </a:solidFill>
              </a:rPr>
              <a:t>0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Hasta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000000"/>
                </a:solidFill>
              </a:rPr>
              <a:t>largo </a:t>
            </a:r>
            <a:r>
              <a:rPr lang="es-ES_tradnl" sz="1600" b="1" dirty="0" smtClean="0">
                <a:solidFill>
                  <a:srgbClr val="000000"/>
                </a:solidFill>
              </a:rPr>
              <a:t>- </a:t>
            </a:r>
            <a:r>
              <a:rPr lang="es-ES_tradnl" sz="1600" dirty="0" smtClean="0">
                <a:solidFill>
                  <a:srgbClr val="8E6B23"/>
                </a:solidFill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Con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Paso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8E6B23"/>
                </a:solidFill>
              </a:rPr>
              <a:t>1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b="1" dirty="0">
                <a:solidFill>
                  <a:srgbClr val="00008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   Si</a:t>
            </a:r>
            <a:r>
              <a:rPr lang="es-ES_tradnl" sz="1600" b="1" dirty="0" smtClean="0">
                <a:solidFill>
                  <a:srgbClr val="000000"/>
                </a:solidFill>
              </a:rPr>
              <a:t>(</a:t>
            </a:r>
            <a:r>
              <a:rPr lang="es-ES_tradnl" sz="1600" dirty="0" err="1" smtClean="0">
                <a:solidFill>
                  <a:srgbClr val="000000"/>
                </a:solidFill>
              </a:rPr>
              <a:t>asientosAulas</a:t>
            </a:r>
            <a:r>
              <a:rPr lang="es-ES_tradnl" sz="1600" b="1" dirty="0" smtClean="0">
                <a:solidFill>
                  <a:srgbClr val="000000"/>
                </a:solidFill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</a:rPr>
              <a:t>] &gt;   </a:t>
            </a: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       </a:t>
            </a:r>
            <a:r>
              <a:rPr lang="es-ES_tradnl" sz="1600" dirty="0" err="1" smtClean="0">
                <a:solidFill>
                  <a:srgbClr val="000000"/>
                </a:solidFill>
              </a:rPr>
              <a:t>asientosAulas</a:t>
            </a:r>
            <a:r>
              <a:rPr lang="es-ES_tradnl" sz="1600" b="1" dirty="0" smtClean="0">
                <a:solidFill>
                  <a:srgbClr val="000000"/>
                </a:solidFill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</a:rPr>
              <a:t>indiceMayorCapacidad</a:t>
            </a:r>
            <a:r>
              <a:rPr lang="es-ES_tradnl" sz="1600" b="1" dirty="0">
                <a:solidFill>
                  <a:srgbClr val="000000"/>
                </a:solidFill>
              </a:rPr>
              <a:t>])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dirty="0" smtClean="0">
                <a:solidFill>
                  <a:srgbClr val="000000"/>
                </a:solidFill>
              </a:rPr>
              <a:t>    </a:t>
            </a:r>
            <a:r>
              <a:rPr lang="es-ES_tradnl" sz="1600" dirty="0" err="1" smtClean="0">
                <a:solidFill>
                  <a:srgbClr val="000000"/>
                </a:solidFill>
              </a:rPr>
              <a:t>indiceMayorCapacidad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= </a:t>
            </a:r>
            <a:r>
              <a:rPr lang="es-ES_tradnl" sz="1600" dirty="0" err="1" smtClean="0">
                <a:solidFill>
                  <a:srgbClr val="000000"/>
                </a:solidFill>
              </a:rPr>
              <a:t>indice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b="1" dirty="0" smtClean="0">
                <a:solidFill>
                  <a:srgbClr val="000080"/>
                </a:solidFill>
              </a:rPr>
              <a:t>    </a:t>
            </a:r>
            <a:r>
              <a:rPr lang="es-ES_tradnl" sz="16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b="1" dirty="0" smtClean="0">
                <a:solidFill>
                  <a:srgbClr val="000080"/>
                </a:solidFill>
              </a:rPr>
              <a:t>  </a:t>
            </a:r>
            <a:r>
              <a:rPr lang="es-ES_tradnl" sz="16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16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133721" y="5900647"/>
            <a:ext cx="26062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Busco el aula con mayor capacidad primero</a:t>
            </a:r>
            <a:endParaRPr lang="es-ES_tradnl" sz="16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Conector recto de flecha 15"/>
          <p:cNvCxnSpPr>
            <a:stCxn id="11" idx="0"/>
          </p:cNvCxnSpPr>
          <p:nvPr/>
        </p:nvCxnSpPr>
        <p:spPr>
          <a:xfrm flipV="1">
            <a:off x="7436842" y="3508744"/>
            <a:ext cx="0" cy="23919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11" idx="1"/>
          </p:cNvCxnSpPr>
          <p:nvPr/>
        </p:nvCxnSpPr>
        <p:spPr>
          <a:xfrm flipH="1" flipV="1">
            <a:off x="3466214" y="4704696"/>
            <a:ext cx="2667507" cy="1488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redondeado 18"/>
          <p:cNvSpPr/>
          <p:nvPr/>
        </p:nvSpPr>
        <p:spPr>
          <a:xfrm>
            <a:off x="0" y="3684656"/>
            <a:ext cx="4426564" cy="2890768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redondeado 19"/>
          <p:cNvSpPr/>
          <p:nvPr/>
        </p:nvSpPr>
        <p:spPr>
          <a:xfrm>
            <a:off x="4508205" y="3089345"/>
            <a:ext cx="4426564" cy="59531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9082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1" grpId="0" animBg="1"/>
      <p:bldP spid="19" grpId="0" animBg="1"/>
      <p:bldP spid="2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Métodos</a:t>
            </a:r>
            <a:br>
              <a:rPr lang="es-ES_tradnl" b="1" dirty="0"/>
            </a:br>
            <a:r>
              <a:rPr lang="es-ES_tradnl" sz="3100" i="1" dirty="0" smtClean="0"/>
              <a:t>Jardín (Versión 2.0)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80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511" y="1254871"/>
            <a:ext cx="1109457" cy="73505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29537" y="2331933"/>
            <a:ext cx="620552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>
                <a:solidFill>
                  <a:srgbClr val="000080"/>
                </a:solidFill>
              </a:rPr>
              <a:t>Algoritmo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000000"/>
                </a:solidFill>
              </a:rPr>
              <a:t>Jardin2</a:t>
            </a: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coloresAulas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Como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Texto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capacidadAulas</a:t>
            </a:r>
            <a:r>
              <a:rPr lang="es-ES_tradnl" sz="1600" b="1" dirty="0" smtClean="0">
                <a:solidFill>
                  <a:srgbClr val="000000"/>
                </a:solidFill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cantidadAulas</a:t>
            </a:r>
            <a:r>
              <a:rPr lang="es-ES_tradnl" sz="1600" b="1" dirty="0" smtClean="0">
                <a:solidFill>
                  <a:srgbClr val="000000"/>
                </a:solidFill>
              </a:rPr>
              <a:t>, </a:t>
            </a:r>
            <a:r>
              <a:rPr lang="es-ES_tradnl" sz="1600" dirty="0" err="1" smtClean="0">
                <a:solidFill>
                  <a:srgbClr val="000000"/>
                </a:solidFill>
              </a:rPr>
              <a:t>cantidadAlumnos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Como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Entero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FF0000"/>
                </a:solidFill>
              </a:rPr>
              <a:t>"Ingrese cantidad de aulas"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Leer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cantidadAulas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coloresAulas</a:t>
            </a:r>
            <a:r>
              <a:rPr lang="es-ES_tradnl" sz="1600" b="1" dirty="0">
                <a:solidFill>
                  <a:srgbClr val="000000"/>
                </a:solidFill>
              </a:rPr>
              <a:t>[</a:t>
            </a:r>
            <a:r>
              <a:rPr lang="es-ES_tradnl" sz="1600" dirty="0" err="1">
                <a:solidFill>
                  <a:srgbClr val="000000"/>
                </a:solidFill>
              </a:rPr>
              <a:t>cantidadAulas</a:t>
            </a:r>
            <a:r>
              <a:rPr lang="es-ES_tradnl" sz="1600" b="1" dirty="0">
                <a:solidFill>
                  <a:srgbClr val="000000"/>
                </a:solidFill>
              </a:rPr>
              <a:t>]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capacidadAulas</a:t>
            </a:r>
            <a:r>
              <a:rPr lang="es-ES_tradnl" sz="1600" b="1" dirty="0">
                <a:solidFill>
                  <a:srgbClr val="000000"/>
                </a:solidFill>
              </a:rPr>
              <a:t>[</a:t>
            </a:r>
            <a:r>
              <a:rPr lang="es-ES_tradnl" sz="1600" dirty="0" err="1">
                <a:solidFill>
                  <a:srgbClr val="000000"/>
                </a:solidFill>
              </a:rPr>
              <a:t>cantidadAulas</a:t>
            </a:r>
            <a:r>
              <a:rPr lang="es-ES_tradnl" sz="1600" b="1" dirty="0">
                <a:solidFill>
                  <a:srgbClr val="000000"/>
                </a:solidFill>
              </a:rPr>
              <a:t>]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FF0000"/>
                </a:solidFill>
              </a:rPr>
              <a:t>"Ingrese nombres de las aulas"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cargarArreglo</a:t>
            </a:r>
            <a:r>
              <a:rPr lang="es-ES_tradnl" sz="1600" b="1" dirty="0" smtClean="0">
                <a:solidFill>
                  <a:srgbClr val="000000"/>
                </a:solidFill>
              </a:rPr>
              <a:t>(</a:t>
            </a:r>
            <a:r>
              <a:rPr lang="es-ES_tradnl" sz="1600" dirty="0" err="1" smtClean="0">
                <a:solidFill>
                  <a:srgbClr val="000000"/>
                </a:solidFill>
              </a:rPr>
              <a:t>coloresAulas</a:t>
            </a:r>
            <a:r>
              <a:rPr lang="es-ES_tradnl" sz="1600" b="1" dirty="0" smtClean="0">
                <a:solidFill>
                  <a:srgbClr val="000000"/>
                </a:solidFill>
              </a:rPr>
              <a:t>, </a:t>
            </a:r>
            <a:r>
              <a:rPr lang="es-ES_tradnl" sz="1600" dirty="0" err="1" smtClean="0">
                <a:solidFill>
                  <a:srgbClr val="000000"/>
                </a:solidFill>
              </a:rPr>
              <a:t>cantidadAulas</a:t>
            </a:r>
            <a:r>
              <a:rPr lang="es-ES_tradnl" sz="1600" b="1" dirty="0">
                <a:solidFill>
                  <a:srgbClr val="000000"/>
                </a:solidFill>
              </a:rPr>
              <a:t>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FF0000"/>
                </a:solidFill>
              </a:rPr>
              <a:t>"Ingrese capacidad de las aulas"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cargarArreglo</a:t>
            </a:r>
            <a:r>
              <a:rPr lang="es-ES_tradnl" sz="1600" b="1" dirty="0" smtClean="0">
                <a:solidFill>
                  <a:srgbClr val="000000"/>
                </a:solidFill>
              </a:rPr>
              <a:t>(</a:t>
            </a:r>
            <a:r>
              <a:rPr lang="es-ES_tradnl" sz="1600" dirty="0" err="1" smtClean="0">
                <a:solidFill>
                  <a:srgbClr val="000000"/>
                </a:solidFill>
              </a:rPr>
              <a:t>capacidadAulas</a:t>
            </a:r>
            <a:r>
              <a:rPr lang="es-ES_tradnl" sz="1600" b="1" dirty="0" smtClean="0">
                <a:solidFill>
                  <a:srgbClr val="000000"/>
                </a:solidFill>
              </a:rPr>
              <a:t>, </a:t>
            </a:r>
            <a:r>
              <a:rPr lang="es-ES_tradnl" sz="1600" dirty="0" err="1" smtClean="0">
                <a:solidFill>
                  <a:srgbClr val="000000"/>
                </a:solidFill>
              </a:rPr>
              <a:t>cantidadAulas</a:t>
            </a:r>
            <a:r>
              <a:rPr lang="es-ES_tradnl" sz="1600" b="1" dirty="0">
                <a:solidFill>
                  <a:srgbClr val="000000"/>
                </a:solidFill>
              </a:rPr>
              <a:t>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FF0000"/>
                </a:solidFill>
              </a:rPr>
              <a:t>"Ingrese la cantidad de infantes del curso"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Leer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cantidadAlumnos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FF0000"/>
                </a:solidFill>
              </a:rPr>
              <a:t>"La mejor aula es: "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obtenerMejorAula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b="1" dirty="0">
                <a:solidFill>
                  <a:srgbClr val="000000"/>
                </a:solidFill>
              </a:rPr>
              <a:t>  </a:t>
            </a:r>
            <a:r>
              <a:rPr lang="es-ES_tradnl" sz="1600" b="1" dirty="0" smtClean="0">
                <a:solidFill>
                  <a:srgbClr val="000000"/>
                </a:solidFill>
              </a:rPr>
              <a:t>  (</a:t>
            </a:r>
            <a:r>
              <a:rPr lang="es-ES_tradnl" sz="1600" dirty="0" err="1" smtClean="0">
                <a:solidFill>
                  <a:srgbClr val="000000"/>
                </a:solidFill>
              </a:rPr>
              <a:t>coloresAulas</a:t>
            </a:r>
            <a:r>
              <a:rPr lang="es-ES_tradnl" sz="1600" b="1" dirty="0" smtClean="0">
                <a:solidFill>
                  <a:srgbClr val="000000"/>
                </a:solidFill>
              </a:rPr>
              <a:t>, </a:t>
            </a:r>
            <a:r>
              <a:rPr lang="es-ES_tradnl" sz="1600" dirty="0" err="1" smtClean="0">
                <a:solidFill>
                  <a:srgbClr val="000000"/>
                </a:solidFill>
              </a:rPr>
              <a:t>capacidadAulas</a:t>
            </a:r>
            <a:r>
              <a:rPr lang="es-ES_tradnl" sz="1600" b="1" dirty="0" smtClean="0">
                <a:solidFill>
                  <a:srgbClr val="000000"/>
                </a:solidFill>
              </a:rPr>
              <a:t>, </a:t>
            </a:r>
            <a:r>
              <a:rPr lang="es-ES_tradnl" sz="1600" dirty="0" err="1" smtClean="0">
                <a:solidFill>
                  <a:srgbClr val="000000"/>
                </a:solidFill>
              </a:rPr>
              <a:t>cantidadAulas</a:t>
            </a:r>
            <a:r>
              <a:rPr lang="es-ES_tradnl" sz="1600" b="1" dirty="0" smtClean="0">
                <a:solidFill>
                  <a:srgbClr val="000000"/>
                </a:solidFill>
              </a:rPr>
              <a:t>, </a:t>
            </a:r>
            <a:r>
              <a:rPr lang="es-ES_tradnl" sz="1600" dirty="0" err="1" smtClean="0">
                <a:solidFill>
                  <a:srgbClr val="000000"/>
                </a:solidFill>
              </a:rPr>
              <a:t>cantidadAlumnos</a:t>
            </a:r>
            <a:r>
              <a:rPr lang="es-ES_tradnl" sz="1600" b="1" dirty="0" smtClean="0">
                <a:solidFill>
                  <a:srgbClr val="000000"/>
                </a:solidFill>
              </a:rPr>
              <a:t>)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b="1" dirty="0" err="1" smtClean="0">
                <a:solidFill>
                  <a:srgbClr val="000080"/>
                </a:solidFill>
              </a:rPr>
              <a:t>FinAlgoritmo</a:t>
            </a:r>
            <a:endParaRPr lang="es-ES_tradnl" sz="1600" dirty="0"/>
          </a:p>
        </p:txBody>
      </p:sp>
      <p:sp>
        <p:nvSpPr>
          <p:cNvPr id="16" name="Rectángulo redondeado 15"/>
          <p:cNvSpPr/>
          <p:nvPr/>
        </p:nvSpPr>
        <p:spPr>
          <a:xfrm>
            <a:off x="221823" y="4061636"/>
            <a:ext cx="4116257" cy="1041991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CuadroTexto 16"/>
          <p:cNvSpPr txBox="1"/>
          <p:nvPr/>
        </p:nvSpPr>
        <p:spPr>
          <a:xfrm>
            <a:off x="5066382" y="4163209"/>
            <a:ext cx="1929842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Cargo los nombres y capacidad de las aulas</a:t>
            </a:r>
            <a:endParaRPr lang="es-ES_tradnl" sz="16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Conector recto de flecha 17"/>
          <p:cNvCxnSpPr>
            <a:stCxn id="17" idx="1"/>
            <a:endCxn id="16" idx="3"/>
          </p:cNvCxnSpPr>
          <p:nvPr/>
        </p:nvCxnSpPr>
        <p:spPr>
          <a:xfrm flipH="1">
            <a:off x="4338080" y="4578708"/>
            <a:ext cx="728302" cy="39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6505179" y="2569055"/>
            <a:ext cx="2440204" cy="107721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Estoy suponiendo que el usuario nunca ingresara un valor mayor al aula con </a:t>
            </a:r>
            <a:r>
              <a:rPr lang="es-ES_tradnl" sz="1600" smtClean="0">
                <a:latin typeface="Arial" charset="0"/>
                <a:ea typeface="Arial" charset="0"/>
                <a:cs typeface="Arial" charset="0"/>
              </a:rPr>
              <a:t>más capacidad</a:t>
            </a:r>
            <a:endParaRPr lang="es-ES_tradnl" sz="1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34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17" grpId="0" animBg="1"/>
      <p:bldP spid="2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Métodos</a:t>
            </a:r>
            <a:br>
              <a:rPr lang="es-ES_tradnl" b="1" dirty="0"/>
            </a:br>
            <a:r>
              <a:rPr lang="es-ES_tradnl" sz="3100" i="1" dirty="0" smtClean="0"/>
              <a:t>Jardín (Versión 3.0)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81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511" y="1254871"/>
            <a:ext cx="1109457" cy="73505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164943" y="2135383"/>
            <a:ext cx="4938685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 err="1" smtClean="0">
                <a:solidFill>
                  <a:srgbClr val="000080"/>
                </a:solidFill>
              </a:rPr>
              <a:t>SubAlgoritmo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indiceMejorAula</a:t>
            </a:r>
            <a:r>
              <a:rPr lang="es-ES_tradnl" sz="1600" b="1" dirty="0" smtClean="0">
                <a:solidFill>
                  <a:srgbClr val="000000"/>
                </a:solidFill>
              </a:rPr>
              <a:t>=</a:t>
            </a:r>
            <a:r>
              <a:rPr lang="es-ES_tradnl" sz="1600" dirty="0" err="1" smtClean="0">
                <a:solidFill>
                  <a:srgbClr val="000000"/>
                </a:solidFill>
              </a:rPr>
              <a:t>obtenerMejorAula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(</a:t>
            </a:r>
            <a:r>
              <a:rPr lang="es-ES_tradnl" sz="1600" dirty="0" err="1" smtClean="0">
                <a:solidFill>
                  <a:srgbClr val="000000"/>
                </a:solidFill>
              </a:rPr>
              <a:t>asientosAulas</a:t>
            </a:r>
            <a:r>
              <a:rPr lang="es-ES_tradnl" sz="1600" b="1" dirty="0" smtClean="0">
                <a:solidFill>
                  <a:srgbClr val="000000"/>
                </a:solidFill>
              </a:rPr>
              <a:t>, </a:t>
            </a:r>
            <a:r>
              <a:rPr lang="es-ES_tradnl" sz="1600" dirty="0" smtClean="0">
                <a:solidFill>
                  <a:srgbClr val="000000"/>
                </a:solidFill>
              </a:rPr>
              <a:t>largo</a:t>
            </a:r>
            <a:r>
              <a:rPr lang="es-ES_tradnl" sz="1600" b="1" dirty="0" smtClean="0">
                <a:solidFill>
                  <a:srgbClr val="000000"/>
                </a:solidFill>
              </a:rPr>
              <a:t>, </a:t>
            </a:r>
            <a:r>
              <a:rPr lang="es-ES_tradnl" sz="1600" dirty="0" err="1" smtClean="0">
                <a:solidFill>
                  <a:srgbClr val="000000"/>
                </a:solidFill>
              </a:rPr>
              <a:t>cantidadInfantes</a:t>
            </a:r>
            <a:r>
              <a:rPr lang="es-ES_tradnl" sz="1600" b="1" dirty="0">
                <a:solidFill>
                  <a:srgbClr val="000000"/>
                </a:solidFill>
              </a:rPr>
              <a:t>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indice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indiceMejorAula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Como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Entero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indiceMejorAula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= -</a:t>
            </a:r>
            <a:r>
              <a:rPr lang="es-ES_tradnl" sz="1600" dirty="0">
                <a:solidFill>
                  <a:srgbClr val="8E6B23"/>
                </a:solidFill>
              </a:rPr>
              <a:t>1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Para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indice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= </a:t>
            </a:r>
            <a:r>
              <a:rPr lang="es-ES_tradnl" sz="1600" dirty="0" smtClean="0">
                <a:solidFill>
                  <a:srgbClr val="8E6B23"/>
                </a:solidFill>
              </a:rPr>
              <a:t>0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Hasta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000000"/>
                </a:solidFill>
              </a:rPr>
              <a:t>largo </a:t>
            </a:r>
            <a:r>
              <a:rPr lang="es-ES_tradnl" sz="1600" b="1" dirty="0" smtClean="0">
                <a:solidFill>
                  <a:srgbClr val="000000"/>
                </a:solidFill>
              </a:rPr>
              <a:t>- </a:t>
            </a:r>
            <a:r>
              <a:rPr lang="es-ES_tradnl" sz="1600" dirty="0" smtClean="0">
                <a:solidFill>
                  <a:srgbClr val="8E6B23"/>
                </a:solidFill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Con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Paso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8E6B23"/>
                </a:solidFill>
              </a:rPr>
              <a:t>1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  </a:t>
            </a:r>
            <a:r>
              <a:rPr lang="es-ES_tradnl" sz="1600" b="1" dirty="0" smtClean="0">
                <a:solidFill>
                  <a:srgbClr val="000080"/>
                </a:solidFill>
              </a:rPr>
              <a:t>Si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(</a:t>
            </a:r>
            <a:r>
              <a:rPr lang="es-ES_tradnl" sz="1600" dirty="0" err="1">
                <a:solidFill>
                  <a:srgbClr val="000000"/>
                </a:solidFill>
              </a:rPr>
              <a:t>asientosAulas</a:t>
            </a:r>
            <a:r>
              <a:rPr lang="es-ES_tradnl" sz="1600" b="1" dirty="0">
                <a:solidFill>
                  <a:srgbClr val="000000"/>
                </a:solidFill>
              </a:rPr>
              <a:t>[</a:t>
            </a:r>
            <a:r>
              <a:rPr lang="es-ES_tradnl" sz="1600" dirty="0" err="1">
                <a:solidFill>
                  <a:srgbClr val="000000"/>
                </a:solidFill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</a:rPr>
              <a:t>] &gt;= </a:t>
            </a:r>
            <a:r>
              <a:rPr lang="es-ES_tradnl" sz="1600" dirty="0" err="1" smtClean="0">
                <a:solidFill>
                  <a:srgbClr val="000000"/>
                </a:solidFill>
              </a:rPr>
              <a:t>cantidadInfantes</a:t>
            </a:r>
            <a:r>
              <a:rPr lang="es-ES_tradnl" sz="1600" b="1" dirty="0">
                <a:solidFill>
                  <a:srgbClr val="000000"/>
                </a:solidFill>
              </a:rPr>
              <a:t>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Entonces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    </a:t>
            </a:r>
            <a:r>
              <a:rPr lang="es-ES_tradnl" sz="1600" b="1" dirty="0" smtClean="0">
                <a:solidFill>
                  <a:srgbClr val="000080"/>
                </a:solidFill>
              </a:rPr>
              <a:t>Si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indiceMejorAula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= -</a:t>
            </a:r>
            <a:r>
              <a:rPr lang="es-ES_tradnl" sz="1600" dirty="0">
                <a:solidFill>
                  <a:srgbClr val="8E6B23"/>
                </a:solidFill>
              </a:rPr>
              <a:t>1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000000"/>
                </a:solidFill>
              </a:rPr>
              <a:t>        </a:t>
            </a:r>
            <a:r>
              <a:rPr lang="es-ES_tradnl" sz="1600" dirty="0" err="1" smtClean="0">
                <a:solidFill>
                  <a:srgbClr val="000000"/>
                </a:solidFill>
              </a:rPr>
              <a:t>indiceMejorAula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= </a:t>
            </a:r>
            <a:r>
              <a:rPr lang="es-ES_tradnl" sz="1600" dirty="0" err="1" smtClean="0">
                <a:solidFill>
                  <a:srgbClr val="000000"/>
                </a:solidFill>
              </a:rPr>
              <a:t>indice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    </a:t>
            </a:r>
            <a:r>
              <a:rPr lang="es-ES_tradnl" sz="1600" b="1" dirty="0" smtClean="0">
                <a:solidFill>
                  <a:srgbClr val="000080"/>
                </a:solidFill>
              </a:rPr>
              <a:t>Sino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      </a:t>
            </a:r>
            <a:r>
              <a:rPr lang="es-ES_tradnl" sz="1600" b="1" dirty="0" smtClean="0">
                <a:solidFill>
                  <a:srgbClr val="000080"/>
                </a:solidFill>
              </a:rPr>
              <a:t>Si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(</a:t>
            </a:r>
            <a:r>
              <a:rPr lang="es-ES_tradnl" sz="1600" dirty="0" err="1">
                <a:solidFill>
                  <a:srgbClr val="000000"/>
                </a:solidFill>
              </a:rPr>
              <a:t>asientosAulas</a:t>
            </a:r>
            <a:r>
              <a:rPr lang="es-ES_tradnl" sz="1600" b="1" dirty="0">
                <a:solidFill>
                  <a:srgbClr val="000000"/>
                </a:solidFill>
              </a:rPr>
              <a:t>[</a:t>
            </a:r>
            <a:r>
              <a:rPr lang="es-ES_tradnl" sz="1600" dirty="0" err="1">
                <a:solidFill>
                  <a:srgbClr val="000000"/>
                </a:solidFill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</a:rPr>
              <a:t>] &lt; </a:t>
            </a: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           </a:t>
            </a:r>
            <a:r>
              <a:rPr lang="es-ES_tradnl" sz="1600" dirty="0" err="1" smtClean="0">
                <a:solidFill>
                  <a:srgbClr val="000000"/>
                </a:solidFill>
              </a:rPr>
              <a:t>asientosAulas</a:t>
            </a:r>
            <a:r>
              <a:rPr lang="es-ES_tradnl" sz="1600" b="1" dirty="0" smtClean="0">
                <a:solidFill>
                  <a:srgbClr val="000000"/>
                </a:solidFill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</a:rPr>
              <a:t>indiceMejorAula</a:t>
            </a:r>
            <a:r>
              <a:rPr lang="es-ES_tradnl" sz="1600" b="1" dirty="0" smtClean="0">
                <a:solidFill>
                  <a:srgbClr val="000000"/>
                </a:solidFill>
              </a:rPr>
              <a:t>])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Entonces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dirty="0" smtClean="0">
                <a:solidFill>
                  <a:srgbClr val="000000"/>
                </a:solidFill>
              </a:rPr>
              <a:t>             </a:t>
            </a:r>
            <a:r>
              <a:rPr lang="es-ES_tradnl" sz="1600" dirty="0" err="1" smtClean="0">
                <a:solidFill>
                  <a:srgbClr val="000000"/>
                </a:solidFill>
              </a:rPr>
              <a:t>indiceMejorAula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= </a:t>
            </a:r>
            <a:r>
              <a:rPr lang="es-ES_tradnl" sz="1600" dirty="0" err="1" smtClean="0">
                <a:solidFill>
                  <a:srgbClr val="000000"/>
                </a:solidFill>
              </a:rPr>
              <a:t>indice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      </a:t>
            </a:r>
            <a:r>
              <a:rPr lang="es-ES_tradnl" sz="16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    </a:t>
            </a:r>
            <a:r>
              <a:rPr lang="es-ES_tradnl" sz="16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  </a:t>
            </a:r>
            <a:r>
              <a:rPr lang="es-ES_tradnl" sz="16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1600" dirty="0"/>
          </a:p>
        </p:txBody>
      </p:sp>
      <p:sp>
        <p:nvSpPr>
          <p:cNvPr id="8" name="CuadroTexto 7"/>
          <p:cNvSpPr txBox="1"/>
          <p:nvPr/>
        </p:nvSpPr>
        <p:spPr>
          <a:xfrm>
            <a:off x="6132959" y="2010172"/>
            <a:ext cx="2579757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En vez de devolver el nombre, busco y retorno la posición en el arreglo</a:t>
            </a:r>
            <a:endParaRPr lang="es-ES_tradnl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132959" y="3046291"/>
            <a:ext cx="2579757" cy="107721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Inicialmente </a:t>
            </a:r>
            <a:r>
              <a:rPr lang="es-ES_tradnl" sz="1600" smtClean="0">
                <a:latin typeface="Arial" charset="0"/>
                <a:ea typeface="Arial" charset="0"/>
                <a:cs typeface="Arial" charset="0"/>
              </a:rPr>
              <a:t>el índice </a:t>
            </a:r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de la mejor aula es “-1”, es decir, no </a:t>
            </a:r>
            <a:r>
              <a:rPr lang="es-ES_tradnl" sz="1600" smtClean="0">
                <a:latin typeface="Arial" charset="0"/>
                <a:ea typeface="Arial" charset="0"/>
                <a:cs typeface="Arial" charset="0"/>
              </a:rPr>
              <a:t>se encontró ningún aula valida</a:t>
            </a:r>
            <a:endParaRPr lang="es-ES_tradnl" sz="16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Conector recto de flecha 9"/>
          <p:cNvCxnSpPr>
            <a:stCxn id="8" idx="1"/>
            <a:endCxn id="15" idx="3"/>
          </p:cNvCxnSpPr>
          <p:nvPr/>
        </p:nvCxnSpPr>
        <p:spPr>
          <a:xfrm flipH="1" flipV="1">
            <a:off x="4572000" y="2417970"/>
            <a:ext cx="1560959" cy="7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>
            <a:endCxn id="14" idx="3"/>
          </p:cNvCxnSpPr>
          <p:nvPr/>
        </p:nvCxnSpPr>
        <p:spPr>
          <a:xfrm flipH="1" flipV="1">
            <a:off x="2305436" y="3046291"/>
            <a:ext cx="3827523" cy="121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redondeado 13"/>
          <p:cNvSpPr/>
          <p:nvPr/>
        </p:nvSpPr>
        <p:spPr>
          <a:xfrm>
            <a:off x="145436" y="2925096"/>
            <a:ext cx="2160000" cy="24239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ángulo redondeado 14"/>
          <p:cNvSpPr/>
          <p:nvPr/>
        </p:nvSpPr>
        <p:spPr>
          <a:xfrm>
            <a:off x="145436" y="2120315"/>
            <a:ext cx="4426564" cy="59531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764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  <p:bldP spid="1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Métodos</a:t>
            </a:r>
            <a:br>
              <a:rPr lang="es-ES_tradnl" b="1" dirty="0"/>
            </a:br>
            <a:r>
              <a:rPr lang="es-ES_tradnl" sz="3100" i="1" dirty="0" smtClean="0"/>
              <a:t>Jardín (Versión 3.0)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82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511" y="1254871"/>
            <a:ext cx="1109457" cy="73505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765544" y="1897404"/>
            <a:ext cx="7612912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>
                <a:solidFill>
                  <a:srgbClr val="000080"/>
                </a:solidFill>
              </a:rPr>
              <a:t>Algoritmo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000000"/>
                </a:solidFill>
              </a:rPr>
              <a:t>Jardin3</a:t>
            </a:r>
          </a:p>
          <a:p>
            <a:r>
              <a:rPr lang="es-ES_tradnl" sz="1600" b="1" dirty="0" smtClean="0">
                <a:solidFill>
                  <a:srgbClr val="000000"/>
                </a:solidFill>
              </a:rPr>
              <a:t>  </a:t>
            </a:r>
            <a:r>
              <a:rPr lang="es-ES_tradnl" sz="1600" b="1" dirty="0" smtClean="0">
                <a:solidFill>
                  <a:srgbClr val="000080"/>
                </a:solidFill>
              </a:rPr>
              <a:t>Definir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indiceMejorAula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como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Texto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b="1" dirty="0" smtClean="0">
                <a:solidFill>
                  <a:srgbClr val="000000"/>
                </a:solidFill>
              </a:rPr>
              <a:t>  </a:t>
            </a:r>
            <a:r>
              <a:rPr lang="es-ES_tradnl" sz="1600" b="1" dirty="0" smtClean="0">
                <a:solidFill>
                  <a:srgbClr val="000080"/>
                </a:solidFill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capacidadAulas</a:t>
            </a:r>
            <a:r>
              <a:rPr lang="es-ES_tradnl" sz="1600" b="1" dirty="0" smtClean="0">
                <a:solidFill>
                  <a:srgbClr val="000000"/>
                </a:solidFill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cantidadAulas</a:t>
            </a:r>
            <a:r>
              <a:rPr lang="es-ES_tradnl" sz="1600" b="1" dirty="0" smtClean="0">
                <a:solidFill>
                  <a:srgbClr val="000000"/>
                </a:solidFill>
              </a:rPr>
              <a:t>, </a:t>
            </a:r>
            <a:r>
              <a:rPr lang="es-ES_tradnl" sz="1600" dirty="0" err="1" smtClean="0">
                <a:solidFill>
                  <a:srgbClr val="000000"/>
                </a:solidFill>
              </a:rPr>
              <a:t>cantidadAlumnos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Como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Entero</a:t>
            </a:r>
            <a:r>
              <a:rPr lang="es-ES_tradnl" sz="1600" dirty="0" smtClean="0">
                <a:solidFill>
                  <a:srgbClr val="000000"/>
                </a:solidFill>
              </a:rPr>
              <a:t>   </a:t>
            </a:r>
          </a:p>
          <a:p>
            <a:r>
              <a:rPr lang="es-ES_tradnl" sz="1600" b="1" dirty="0" smtClean="0">
                <a:solidFill>
                  <a:srgbClr val="000000"/>
                </a:solidFill>
              </a:rPr>
              <a:t>  </a:t>
            </a:r>
            <a:r>
              <a:rPr lang="es-ES_tradnl" sz="1600" b="1" dirty="0" smtClean="0">
                <a:solidFill>
                  <a:srgbClr val="000080"/>
                </a:solidFill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FF0000"/>
                </a:solidFill>
              </a:rPr>
              <a:t>"Ingrese cantidad de aulas"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Leer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cantidadAulas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coloresAulas</a:t>
            </a:r>
            <a:r>
              <a:rPr lang="es-ES_tradnl" sz="1600" b="1" dirty="0" smtClean="0">
                <a:solidFill>
                  <a:srgbClr val="000000"/>
                </a:solidFill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</a:rPr>
              <a:t>cantidadAulas</a:t>
            </a:r>
            <a:r>
              <a:rPr lang="es-ES_tradnl" sz="1600" b="1" dirty="0" smtClean="0">
                <a:solidFill>
                  <a:srgbClr val="000000"/>
                </a:solidFill>
              </a:rPr>
              <a:t>],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capacidadAulas</a:t>
            </a:r>
            <a:r>
              <a:rPr lang="es-ES_tradnl" sz="1600" b="1" dirty="0" smtClean="0">
                <a:solidFill>
                  <a:srgbClr val="000000"/>
                </a:solidFill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</a:rPr>
              <a:t>cantidadAulas</a:t>
            </a:r>
            <a:r>
              <a:rPr lang="es-ES_tradnl" sz="1600" b="1" dirty="0">
                <a:solidFill>
                  <a:srgbClr val="000000"/>
                </a:solidFill>
              </a:rPr>
              <a:t>]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FF0000"/>
                </a:solidFill>
              </a:rPr>
              <a:t>"Ingrese nombres de las aulas"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cargarArreglo</a:t>
            </a:r>
            <a:r>
              <a:rPr lang="es-ES_tradnl" sz="1600" b="1" dirty="0" smtClean="0">
                <a:solidFill>
                  <a:srgbClr val="000000"/>
                </a:solidFill>
              </a:rPr>
              <a:t>(</a:t>
            </a:r>
            <a:r>
              <a:rPr lang="es-ES_tradnl" sz="1600" dirty="0" err="1" smtClean="0">
                <a:solidFill>
                  <a:srgbClr val="000000"/>
                </a:solidFill>
              </a:rPr>
              <a:t>coloresAulas</a:t>
            </a:r>
            <a:r>
              <a:rPr lang="es-ES_tradnl" sz="1600" b="1" dirty="0" smtClean="0">
                <a:solidFill>
                  <a:srgbClr val="000000"/>
                </a:solidFill>
              </a:rPr>
              <a:t>, </a:t>
            </a:r>
            <a:r>
              <a:rPr lang="es-ES_tradnl" sz="1600" dirty="0" err="1" smtClean="0">
                <a:solidFill>
                  <a:srgbClr val="000000"/>
                </a:solidFill>
              </a:rPr>
              <a:t>cantidadAulas</a:t>
            </a:r>
            <a:r>
              <a:rPr lang="es-ES_tradnl" sz="1600" b="1" dirty="0">
                <a:solidFill>
                  <a:srgbClr val="000000"/>
                </a:solidFill>
              </a:rPr>
              <a:t>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FF0000"/>
                </a:solidFill>
              </a:rPr>
              <a:t>"Ingrese capacidad de las aulas"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cargarArreglo</a:t>
            </a:r>
            <a:r>
              <a:rPr lang="es-ES_tradnl" sz="1600" b="1" dirty="0" smtClean="0">
                <a:solidFill>
                  <a:srgbClr val="000000"/>
                </a:solidFill>
              </a:rPr>
              <a:t>(</a:t>
            </a:r>
            <a:r>
              <a:rPr lang="es-ES_tradnl" sz="1600" dirty="0" err="1" smtClean="0">
                <a:solidFill>
                  <a:srgbClr val="000000"/>
                </a:solidFill>
              </a:rPr>
              <a:t>capacidadAulas</a:t>
            </a:r>
            <a:r>
              <a:rPr lang="es-ES_tradnl" sz="1600" b="1" dirty="0" smtClean="0">
                <a:solidFill>
                  <a:srgbClr val="000000"/>
                </a:solidFill>
              </a:rPr>
              <a:t>, </a:t>
            </a:r>
            <a:r>
              <a:rPr lang="es-ES_tradnl" sz="1600" dirty="0" err="1" smtClean="0">
                <a:solidFill>
                  <a:srgbClr val="000000"/>
                </a:solidFill>
              </a:rPr>
              <a:t>cantidadAulas</a:t>
            </a:r>
            <a:r>
              <a:rPr lang="es-ES_tradnl" sz="1600" b="1" dirty="0">
                <a:solidFill>
                  <a:srgbClr val="000000"/>
                </a:solidFill>
              </a:rPr>
              <a:t>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FF0000"/>
                </a:solidFill>
              </a:rPr>
              <a:t>"Ingrese la cantidad de infantes del </a:t>
            </a:r>
            <a:r>
              <a:rPr lang="es-ES_tradnl" sz="1600" dirty="0" smtClean="0">
                <a:solidFill>
                  <a:srgbClr val="FF0000"/>
                </a:solidFill>
              </a:rPr>
              <a:t>curso</a:t>
            </a:r>
            <a:r>
              <a:rPr lang="es-ES_tradnl" sz="1600" dirty="0">
                <a:solidFill>
                  <a:srgbClr val="FF0000"/>
                </a:solidFill>
              </a:rPr>
              <a:t>"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Leer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cantidadAlumnos</a:t>
            </a:r>
            <a:endParaRPr lang="es-ES_tradnl" sz="1600" dirty="0">
              <a:solidFill>
                <a:srgbClr val="000000"/>
              </a:solidFill>
            </a:endParaRPr>
          </a:p>
          <a:p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indiceMejorAula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obtenerMejorAula</a:t>
            </a:r>
            <a:r>
              <a:rPr lang="es-ES_tradnl" sz="1600" b="1" dirty="0" smtClean="0">
                <a:solidFill>
                  <a:srgbClr val="000000"/>
                </a:solidFill>
              </a:rPr>
              <a:t>(</a:t>
            </a:r>
            <a:r>
              <a:rPr lang="es-ES_tradnl" sz="1600" dirty="0" err="1" smtClean="0">
                <a:solidFill>
                  <a:srgbClr val="000000"/>
                </a:solidFill>
              </a:rPr>
              <a:t>capacidadAulas</a:t>
            </a:r>
            <a:r>
              <a:rPr lang="es-ES_tradnl" sz="1600" b="1" dirty="0" smtClean="0">
                <a:solidFill>
                  <a:srgbClr val="000000"/>
                </a:solidFill>
              </a:rPr>
              <a:t>, </a:t>
            </a:r>
            <a:r>
              <a:rPr lang="es-ES_tradnl" sz="1600" dirty="0" err="1" smtClean="0">
                <a:solidFill>
                  <a:srgbClr val="000000"/>
                </a:solidFill>
              </a:rPr>
              <a:t>cantidadAulas</a:t>
            </a:r>
            <a:r>
              <a:rPr lang="es-ES_tradnl" sz="1600" b="1" dirty="0" smtClean="0">
                <a:solidFill>
                  <a:srgbClr val="000000"/>
                </a:solidFill>
              </a:rPr>
              <a:t>, </a:t>
            </a:r>
            <a:r>
              <a:rPr lang="es-ES_tradnl" sz="1600" dirty="0" err="1" smtClean="0">
                <a:solidFill>
                  <a:srgbClr val="000000"/>
                </a:solidFill>
              </a:rPr>
              <a:t>cantidadAlumnos</a:t>
            </a:r>
            <a:r>
              <a:rPr lang="es-ES_tradnl" sz="1600" b="1" dirty="0">
                <a:solidFill>
                  <a:srgbClr val="000000"/>
                </a:solidFill>
              </a:rPr>
              <a:t>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Si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indiceMejorAula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!=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-</a:t>
            </a:r>
            <a:r>
              <a:rPr lang="es-ES_tradnl" sz="1600" dirty="0">
                <a:solidFill>
                  <a:srgbClr val="8E6B23"/>
                </a:solidFill>
              </a:rPr>
              <a:t>1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Entonces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  </a:t>
            </a:r>
            <a:r>
              <a:rPr lang="es-ES_tradnl" sz="1600" b="1" dirty="0" smtClean="0">
                <a:solidFill>
                  <a:srgbClr val="000080"/>
                </a:solidFill>
              </a:rPr>
              <a:t>Escribir </a:t>
            </a:r>
            <a:r>
              <a:rPr lang="es-ES_tradnl" sz="1600" dirty="0" smtClean="0">
                <a:solidFill>
                  <a:srgbClr val="FF0000"/>
                </a:solidFill>
              </a:rPr>
              <a:t>"La </a:t>
            </a:r>
            <a:r>
              <a:rPr lang="es-ES_tradnl" sz="1600" dirty="0">
                <a:solidFill>
                  <a:srgbClr val="FF0000"/>
                </a:solidFill>
              </a:rPr>
              <a:t>mejor aula es: "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coloresAulas</a:t>
            </a:r>
            <a:r>
              <a:rPr lang="es-ES_tradnl" sz="1600" b="1" dirty="0" smtClean="0">
                <a:solidFill>
                  <a:srgbClr val="000000"/>
                </a:solidFill>
              </a:rPr>
              <a:t>[</a:t>
            </a:r>
            <a:r>
              <a:rPr lang="es-ES_tradnl" sz="1600" dirty="0" err="1">
                <a:solidFill>
                  <a:srgbClr val="000000"/>
                </a:solidFill>
              </a:rPr>
              <a:t>indiceMejorAula</a:t>
            </a:r>
            <a:r>
              <a:rPr lang="es-ES_tradnl" sz="1600" b="1" dirty="0" smtClean="0">
                <a:solidFill>
                  <a:srgbClr val="000000"/>
                </a:solidFill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Sino</a:t>
            </a:r>
            <a:endParaRPr lang="es-ES_tradnl" sz="1600" dirty="0">
              <a:solidFill>
                <a:srgbClr val="000000"/>
              </a:solidFill>
            </a:endParaRPr>
          </a:p>
          <a:p>
            <a:r>
              <a:rPr lang="es-ES_tradnl" sz="1600" b="1" dirty="0" smtClean="0">
                <a:solidFill>
                  <a:srgbClr val="000000"/>
                </a:solidFill>
              </a:rPr>
              <a:t>    </a:t>
            </a:r>
            <a:r>
              <a:rPr lang="es-ES_tradnl" sz="1600" b="1" dirty="0" smtClean="0">
                <a:solidFill>
                  <a:srgbClr val="000080"/>
                </a:solidFill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FF0000"/>
                </a:solidFill>
              </a:rPr>
              <a:t>"No hay un aula suficientemente </a:t>
            </a:r>
            <a:r>
              <a:rPr lang="es-ES_tradnl" sz="1600" dirty="0" smtClean="0">
                <a:solidFill>
                  <a:srgbClr val="FF0000"/>
                </a:solidFill>
              </a:rPr>
              <a:t>grande </a:t>
            </a:r>
            <a:r>
              <a:rPr lang="es-ES_tradnl" sz="1600" dirty="0">
                <a:solidFill>
                  <a:srgbClr val="FF0000"/>
                </a:solidFill>
              </a:rPr>
              <a:t>para "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numeroInfantes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FF0000"/>
                </a:solidFill>
              </a:rPr>
              <a:t>" infantes"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b="1" dirty="0" err="1" smtClean="0">
                <a:solidFill>
                  <a:srgbClr val="000080"/>
                </a:solidFill>
              </a:rPr>
              <a:t>FinAlgoritmo</a:t>
            </a:r>
            <a:endParaRPr lang="es-ES_tradnl" sz="1600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3385675" y="5328054"/>
            <a:ext cx="2611088" cy="29301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ángulo redondeado 14"/>
          <p:cNvSpPr/>
          <p:nvPr/>
        </p:nvSpPr>
        <p:spPr>
          <a:xfrm>
            <a:off x="895395" y="5131491"/>
            <a:ext cx="2974855" cy="19656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6881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Estructuras de Datos</a:t>
            </a:r>
            <a:endParaRPr lang="es-ES_tradnl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4755" y="2160000"/>
            <a:ext cx="60293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i="1" dirty="0"/>
              <a:t>Mecanismo provisto por los lenguajes para almacenar y organizar </a:t>
            </a:r>
            <a:r>
              <a:rPr lang="es-ES_tradnl" sz="2400" i="1" dirty="0" smtClean="0"/>
              <a:t>información</a:t>
            </a:r>
            <a:endParaRPr lang="es-ES_tradnl" sz="2400" i="1" dirty="0"/>
          </a:p>
          <a:p>
            <a:r>
              <a:rPr lang="es-ES_tradnl" sz="2000" dirty="0"/>
              <a:t>Estructuras que permiten </a:t>
            </a:r>
            <a:r>
              <a:rPr lang="es-ES_tradnl" sz="2000" b="1" i="1" dirty="0" smtClean="0"/>
              <a:t>coleccionar</a:t>
            </a:r>
            <a:r>
              <a:rPr lang="es-ES_tradnl" sz="2000" dirty="0" smtClean="0"/>
              <a:t> elementos</a:t>
            </a:r>
            <a:endParaRPr lang="es-ES_tradnl" sz="2000" dirty="0"/>
          </a:p>
          <a:p>
            <a:pPr lvl="1"/>
            <a:r>
              <a:rPr lang="es-ES_tradnl" sz="1800" dirty="0" smtClean="0"/>
              <a:t>GUARDARLOS, RECORRERLOS, MANIPULARLOS</a:t>
            </a:r>
            <a:endParaRPr lang="es-ES_tradnl" sz="1800" dirty="0"/>
          </a:p>
          <a:p>
            <a:r>
              <a:rPr lang="es-ES_tradnl" sz="2000" dirty="0"/>
              <a:t>Operaciones </a:t>
            </a:r>
            <a:r>
              <a:rPr lang="es-ES_tradnl" sz="2000" dirty="0" smtClean="0"/>
              <a:t>básicas para </a:t>
            </a:r>
            <a:r>
              <a:rPr lang="es-ES_tradnl" sz="2000" b="1" i="1" dirty="0" smtClean="0"/>
              <a:t>manipular</a:t>
            </a:r>
            <a:r>
              <a:rPr lang="es-ES_tradnl" sz="2000" dirty="0" smtClean="0"/>
              <a:t> la información:</a:t>
            </a:r>
            <a:endParaRPr lang="es-ES_tradnl" sz="2000" dirty="0"/>
          </a:p>
          <a:p>
            <a:pPr lvl="1"/>
            <a:r>
              <a:rPr lang="es-ES_tradnl" sz="1800" dirty="0" smtClean="0"/>
              <a:t>AGREGAR,  OBTENER, ELIMINAR, BUSCAR</a:t>
            </a:r>
            <a:endParaRPr lang="es-ES_tradnl" sz="1800" dirty="0"/>
          </a:p>
          <a:p>
            <a:r>
              <a:rPr lang="es-ES_tradnl" sz="2000" dirty="0" smtClean="0"/>
              <a:t>Tipos de estructuras:</a:t>
            </a:r>
          </a:p>
          <a:p>
            <a:pPr marL="685800" lvl="2">
              <a:spcBef>
                <a:spcPts val="1000"/>
              </a:spcBef>
            </a:pPr>
            <a:r>
              <a:rPr lang="es-ES_tradnl" sz="1800" dirty="0" smtClean="0"/>
              <a:t>ARREGLOS, MATRICES, LISTAS, COLAS, FILAS, ÁRBOLES</a:t>
            </a:r>
            <a:endParaRPr lang="es-ES_tradnl" sz="1800" dirty="0"/>
          </a:p>
          <a:p>
            <a:endParaRPr lang="es-ES_tradnl" dirty="0" smtClean="0"/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</a:t>
            </a:fld>
            <a:endParaRPr lang="es-ES_tradnl" dirty="0"/>
          </a:p>
        </p:txBody>
      </p:sp>
      <p:pic>
        <p:nvPicPr>
          <p:cNvPr id="6" name="Imagen 5"/>
          <p:cNvPicPr/>
          <p:nvPr/>
        </p:nvPicPr>
        <p:blipFill>
          <a:blip r:embed="rId2"/>
          <a:stretch/>
        </p:blipFill>
        <p:spPr>
          <a:xfrm>
            <a:off x="6188567" y="2120315"/>
            <a:ext cx="2959888" cy="1374988"/>
          </a:xfrm>
          <a:prstGeom prst="rect">
            <a:avLst/>
          </a:prstGeom>
          <a:ln>
            <a:noFill/>
          </a:ln>
        </p:spPr>
      </p:pic>
      <p:pic>
        <p:nvPicPr>
          <p:cNvPr id="7" name="Imagen 6"/>
          <p:cNvPicPr/>
          <p:nvPr/>
        </p:nvPicPr>
        <p:blipFill>
          <a:blip r:embed="rId3"/>
          <a:stretch/>
        </p:blipFill>
        <p:spPr>
          <a:xfrm>
            <a:off x="6243013" y="3665962"/>
            <a:ext cx="2813445" cy="1303105"/>
          </a:xfrm>
          <a:prstGeom prst="rect">
            <a:avLst/>
          </a:prstGeom>
          <a:ln>
            <a:noFill/>
          </a:ln>
        </p:spPr>
      </p:pic>
      <p:pic>
        <p:nvPicPr>
          <p:cNvPr id="8" name="Imagen 7"/>
          <p:cNvPicPr/>
          <p:nvPr/>
        </p:nvPicPr>
        <p:blipFill>
          <a:blip r:embed="rId4"/>
          <a:stretch/>
        </p:blipFill>
        <p:spPr>
          <a:xfrm>
            <a:off x="6397603" y="5143022"/>
            <a:ext cx="2541817" cy="13683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34333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4747</TotalTime>
  <Words>6169</Words>
  <Application>Microsoft Macintosh PowerPoint</Application>
  <PresentationFormat>Presentación en pantalla (4:3)</PresentationFormat>
  <Paragraphs>1106</Paragraphs>
  <Slides>83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83</vt:i4>
      </vt:variant>
    </vt:vector>
  </HeadingPairs>
  <TitlesOfParts>
    <vt:vector size="87" baseType="lpstr">
      <vt:lpstr>Arial</vt:lpstr>
      <vt:lpstr>Calibri</vt:lpstr>
      <vt:lpstr>Consolas</vt:lpstr>
      <vt:lpstr>Tema de Office</vt:lpstr>
      <vt:lpstr>Técnicas de Programación</vt:lpstr>
      <vt:lpstr>Ámbito de las Variables</vt:lpstr>
      <vt:lpstr>Buenas Prácticas de Programación</vt:lpstr>
      <vt:lpstr>Buenas Prácticas de Programación</vt:lpstr>
      <vt:lpstr>Estructuras de Datos</vt:lpstr>
      <vt:lpstr>Estructuras de Datos   Arreglos/Listas/Vectores</vt:lpstr>
      <vt:lpstr>Estructuras de Datos   Arreglos/Listas/Vectores</vt:lpstr>
      <vt:lpstr>Técnicas de Programación</vt:lpstr>
      <vt:lpstr>Estructuras de Datos</vt:lpstr>
      <vt:lpstr>Estructuras de Datos Sumar Arreglos</vt:lpstr>
      <vt:lpstr>Estructuras de Datos Sumar Arreglos</vt:lpstr>
      <vt:lpstr>Estructuras de Datos Sumar Arreglos</vt:lpstr>
      <vt:lpstr>Estructuras de Datos Sumar Arreglos</vt:lpstr>
      <vt:lpstr>Estructuras de Datos Sumar Arreglos</vt:lpstr>
      <vt:lpstr>Estructuras de Datos Invertir Arreglo</vt:lpstr>
      <vt:lpstr>Estructuras de Datos Invertir Arreglo</vt:lpstr>
      <vt:lpstr>Estructuras de Datos Invertir Arreglo</vt:lpstr>
      <vt:lpstr>Estructuras de Datos Invertir Arreglo</vt:lpstr>
      <vt:lpstr>Estructuras de Datos Invertir Arreglo</vt:lpstr>
      <vt:lpstr>Estructuras de Datos Tipos de Números en Arreglo</vt:lpstr>
      <vt:lpstr>Estructuras de Datos Tipos de Números en Arreglo</vt:lpstr>
      <vt:lpstr>Estructuras de Datos Tipos de Números en Arreglo</vt:lpstr>
      <vt:lpstr>Estructuras de Datos Tipos de Números en Arreglo</vt:lpstr>
      <vt:lpstr>Estructuras de Datos Tipos de Números en Arreglo</vt:lpstr>
      <vt:lpstr>Estructuras de Datos Tipos de Números en Arreglo</vt:lpstr>
      <vt:lpstr>Estructuras de Datos Tipos de Números en Arreglo</vt:lpstr>
      <vt:lpstr>Estructuras de Datos Arreglos, Métodos y Pasaje de Parámetros</vt:lpstr>
      <vt:lpstr>Estructuras de Datos Pasos para Migrar a Métodos</vt:lpstr>
      <vt:lpstr>Estructuras de Datos Sumar Arreglos (con Métodos)</vt:lpstr>
      <vt:lpstr>Estructuras de Datos Sumar Arreglos (con Métodos)</vt:lpstr>
      <vt:lpstr>Estructuras de Datos  Sumar Arreglos (con Métodos)</vt:lpstr>
      <vt:lpstr>Estructuras de Datos  Sumar Arreglos (con Métodos)</vt:lpstr>
      <vt:lpstr>Estructuras de Datos  Sumar Arreglos (con Métodos)</vt:lpstr>
      <vt:lpstr>Estructuras de Datos  Sumar Arreglos (con Métodos)</vt:lpstr>
      <vt:lpstr>Estructuras de Datos Invertir Arreglo (con Métodos)</vt:lpstr>
      <vt:lpstr>Estructuras de Datos Invertir Arreglo (con Métodos)</vt:lpstr>
      <vt:lpstr>Estructuras de Datos Invertir Arreglo (con Métodos)</vt:lpstr>
      <vt:lpstr>Estructuras de Datos Invertir Arreglo (con Métodos)</vt:lpstr>
      <vt:lpstr>Estructuras de Datos Invertir Arreglo (con Métodos)</vt:lpstr>
      <vt:lpstr>Estructuras de Datos Invertir Arreglo (con Métodos)</vt:lpstr>
      <vt:lpstr>Estructuras de Datos Invertir Arreglo (con Métodos)</vt:lpstr>
      <vt:lpstr>Estructuras de Datos Tipos de Números en Arreglo (con Métodos)</vt:lpstr>
      <vt:lpstr>Estructuras de Datos Tipos de Números en Arreglo (con Métodos)</vt:lpstr>
      <vt:lpstr>Estructuras de Datos Tipos de Números en Arreglo (con Métodos)</vt:lpstr>
      <vt:lpstr>Estructuras de Datos Tipos de Números en Arreglo (con Métodos)</vt:lpstr>
      <vt:lpstr>Estructuras de Datos Tipos de Números en Arreglo (con Métodos)</vt:lpstr>
      <vt:lpstr>Estructuras de Datos Tipos de Números en Arreglo (con Métodos)</vt:lpstr>
      <vt:lpstr>Técnicas de Programación</vt:lpstr>
      <vt:lpstr>Estructuras de Datos y Métodos Producto Escalar</vt:lpstr>
      <vt:lpstr>Estructuras de Datos y Métodos Promedio Escolar</vt:lpstr>
      <vt:lpstr>Estructuras de Datos y Métodos Cine</vt:lpstr>
      <vt:lpstr>Estructuras de Datos y Métodos Multiplicación</vt:lpstr>
      <vt:lpstr>Estructuras de Datos y Métodos Jardín</vt:lpstr>
      <vt:lpstr>Técnicas de Programación</vt:lpstr>
      <vt:lpstr>Estructuras de Datos y Métodos Producto Escalar</vt:lpstr>
      <vt:lpstr>Estructuras de Datos y Métodos Producto Escalar</vt:lpstr>
      <vt:lpstr>Estructuras de Datos y Métodos Producto Escalar</vt:lpstr>
      <vt:lpstr>Estructuras de Datos y Métodos Promedio Escolar</vt:lpstr>
      <vt:lpstr>Estructuras de Datos y Métodos Promedio Escolar</vt:lpstr>
      <vt:lpstr>Estructuras de Datos y Métodos Promedio Escolar</vt:lpstr>
      <vt:lpstr>Estructuras de Datos y Métodos Promedio Escolar</vt:lpstr>
      <vt:lpstr>Estructuras de Datos y Métodos Promedio Escolar</vt:lpstr>
      <vt:lpstr>Estructuras de Datos y Métodos Promedio Escolar</vt:lpstr>
      <vt:lpstr>Estructuras de Datos y Métodos Promedio Escolar</vt:lpstr>
      <vt:lpstr>Estructuras de Datos y Métodos Promedio Escolar</vt:lpstr>
      <vt:lpstr>Estructuras de Datos y Métodos Promedio Escolar</vt:lpstr>
      <vt:lpstr>Estructuras de Datos y Métodos Promedio Escolar</vt:lpstr>
      <vt:lpstr>Estructuras de Datos y Métodos Cine</vt:lpstr>
      <vt:lpstr>Estructuras de Datos y Métodos Cine</vt:lpstr>
      <vt:lpstr>Estructuras de Datos y Métodos Cine</vt:lpstr>
      <vt:lpstr>Estructuras de Datos y Métodos Cine</vt:lpstr>
      <vt:lpstr>Estructuras de Datos y Métodos Multiplicación</vt:lpstr>
      <vt:lpstr>Estructuras de Datos y Métodos Multiplicación</vt:lpstr>
      <vt:lpstr>Estructuras de Datos y Métodos Multiplicación</vt:lpstr>
      <vt:lpstr>Estructuras de Datos y Métodos Multiplicación</vt:lpstr>
      <vt:lpstr>Estructuras de Datos y Métodos Multiplicación</vt:lpstr>
      <vt:lpstr>Estructuras de Datos y Métodos Multiplicación</vt:lpstr>
      <vt:lpstr>Estructuras de Datos y Métodos Jardín</vt:lpstr>
      <vt:lpstr>Estructuras de Datos y Métodos Jardín (Versión 1.0)</vt:lpstr>
      <vt:lpstr>Estructuras de Datos y Métodos Jardín (Versión 2.0)</vt:lpstr>
      <vt:lpstr>Estructuras de Datos y Métodos Jardín (Versión 2.0)</vt:lpstr>
      <vt:lpstr>Estructuras de Datos y Métodos Jardín (Versión 3.0)</vt:lpstr>
      <vt:lpstr>Estructuras de Datos y Métodos Jardín (Versión 3.0)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Rago</dc:creator>
  <cp:lastModifiedBy>Alejandro Rago</cp:lastModifiedBy>
  <cp:revision>181</cp:revision>
  <dcterms:created xsi:type="dcterms:W3CDTF">2017-06-08T19:02:43Z</dcterms:created>
  <dcterms:modified xsi:type="dcterms:W3CDTF">2017-09-06T12:25:44Z</dcterms:modified>
</cp:coreProperties>
</file>